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70" r:id="rId6"/>
    <p:sldId id="274" r:id="rId7"/>
    <p:sldId id="262" r:id="rId8"/>
    <p:sldId id="261" r:id="rId9"/>
    <p:sldId id="263" r:id="rId10"/>
    <p:sldId id="265" r:id="rId11"/>
    <p:sldId id="280" r:id="rId12"/>
    <p:sldId id="269" r:id="rId13"/>
    <p:sldId id="282" r:id="rId14"/>
    <p:sldId id="283" r:id="rId15"/>
    <p:sldId id="285" r:id="rId16"/>
    <p:sldId id="258" r:id="rId17"/>
    <p:sldId id="284" r:id="rId18"/>
    <p:sldId id="271" r:id="rId19"/>
    <p:sldId id="272" r:id="rId20"/>
    <p:sldId id="275" r:id="rId21"/>
    <p:sldId id="273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8993C-3DBD-4F92-A7DB-021841831694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F26770-F97C-4DB5-9C96-1571C8DCEE4F}">
      <dgm:prSet phldrT="[Text]"/>
      <dgm:spPr/>
      <dgm:t>
        <a:bodyPr/>
        <a:lstStyle/>
        <a:p>
          <a:r>
            <a:rPr lang="de-DE" dirty="0">
              <a:latin typeface="Comic Sans MS" panose="030F0702030302020204" pitchFamily="66" charset="0"/>
            </a:rPr>
            <a:t>Lernformate</a:t>
          </a:r>
        </a:p>
      </dgm:t>
    </dgm:pt>
    <dgm:pt modelId="{CD67F5AB-9895-4096-9EAF-A8365AE7A4F3}" type="parTrans" cxnId="{565F4A07-617B-4033-8639-5B671D8767D3}">
      <dgm:prSet/>
      <dgm:spPr/>
      <dgm:t>
        <a:bodyPr/>
        <a:lstStyle/>
        <a:p>
          <a:endParaRPr lang="de-DE"/>
        </a:p>
      </dgm:t>
    </dgm:pt>
    <dgm:pt modelId="{E6C29296-1DFA-46DF-8D0E-418B99C7C011}" type="sibTrans" cxnId="{565F4A07-617B-4033-8639-5B671D8767D3}">
      <dgm:prSet/>
      <dgm:spPr/>
      <dgm:t>
        <a:bodyPr/>
        <a:lstStyle/>
        <a:p>
          <a:endParaRPr lang="de-DE"/>
        </a:p>
      </dgm:t>
    </dgm:pt>
    <dgm:pt modelId="{888CE674-76C2-4790-8DF1-7F9625F368D8}">
      <dgm:prSet phldrT="[Text]" custT="1"/>
      <dgm:spPr/>
      <dgm:t>
        <a:bodyPr/>
        <a:lstStyle/>
        <a:p>
          <a:endParaRPr lang="de-DE" sz="2300" dirty="0">
            <a:latin typeface="Comic Sans MS" panose="030F0702030302020204" pitchFamily="66" charset="0"/>
          </a:endParaRPr>
        </a:p>
        <a:p>
          <a:r>
            <a:rPr lang="de-DE" sz="2300" dirty="0">
              <a:latin typeface="Comic Sans MS" panose="030F0702030302020204" pitchFamily="66" charset="0"/>
            </a:rPr>
            <a:t>Lernbüro</a:t>
          </a:r>
          <a:r>
            <a:rPr lang="de-DE" sz="2400" dirty="0">
              <a:latin typeface="Comic Sans MS" panose="030F0702030302020204" pitchFamily="66" charset="0"/>
            </a:rPr>
            <a:t> (D, M, E)</a:t>
          </a:r>
        </a:p>
        <a:p>
          <a:r>
            <a:rPr lang="de-DE" sz="2100" dirty="0">
              <a:latin typeface="Comic Sans MS" panose="030F0702030302020204" pitchFamily="66" charset="0"/>
            </a:rPr>
            <a:t> (Lernen zu lernen) + FU </a:t>
          </a:r>
          <a:endParaRPr lang="de-DE" sz="2400" dirty="0">
            <a:latin typeface="Comic Sans MS" panose="030F0702030302020204" pitchFamily="66" charset="0"/>
          </a:endParaRPr>
        </a:p>
      </dgm:t>
    </dgm:pt>
    <dgm:pt modelId="{E0E64926-B01F-49A1-AC0A-4F6E95CE73AF}" type="parTrans" cxnId="{5EBF5BEE-CEF5-4DB0-A785-41067A549548}">
      <dgm:prSet/>
      <dgm:spPr/>
      <dgm:t>
        <a:bodyPr/>
        <a:lstStyle/>
        <a:p>
          <a:endParaRPr lang="de-DE"/>
        </a:p>
      </dgm:t>
    </dgm:pt>
    <dgm:pt modelId="{AEE70561-8E59-497D-9327-A14EBF77AC8B}" type="sibTrans" cxnId="{5EBF5BEE-CEF5-4DB0-A785-41067A549548}">
      <dgm:prSet/>
      <dgm:spPr/>
      <dgm:t>
        <a:bodyPr/>
        <a:lstStyle/>
        <a:p>
          <a:endParaRPr lang="de-DE"/>
        </a:p>
      </dgm:t>
    </dgm:pt>
    <dgm:pt modelId="{58012822-A954-407E-8FA0-FF8080CEE97C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Werkstätten </a:t>
          </a:r>
        </a:p>
        <a:p>
          <a:r>
            <a:rPr lang="de-DE" sz="2100" dirty="0">
              <a:latin typeface="Comic Sans MS" panose="030F0702030302020204" pitchFamily="66" charset="0"/>
            </a:rPr>
            <a:t>(Lernen zu handeln)</a:t>
          </a:r>
        </a:p>
      </dgm:t>
    </dgm:pt>
    <dgm:pt modelId="{58393A1F-DE6B-4C88-ABCC-317553AC69F2}" type="parTrans" cxnId="{A119B2B8-3B2E-4ECA-A5E5-00C1437890D4}">
      <dgm:prSet/>
      <dgm:spPr/>
      <dgm:t>
        <a:bodyPr/>
        <a:lstStyle/>
        <a:p>
          <a:endParaRPr lang="de-DE"/>
        </a:p>
      </dgm:t>
    </dgm:pt>
    <dgm:pt modelId="{ABBBE9D4-ABE2-4942-87BD-EB3AD7393E9F}" type="sibTrans" cxnId="{A119B2B8-3B2E-4ECA-A5E5-00C1437890D4}">
      <dgm:prSet/>
      <dgm:spPr/>
      <dgm:t>
        <a:bodyPr/>
        <a:lstStyle/>
        <a:p>
          <a:endParaRPr lang="de-DE"/>
        </a:p>
      </dgm:t>
    </dgm:pt>
    <dgm:pt modelId="{31B0983E-BE0F-4026-A397-27031B03ECBD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Lernen im Projekt        </a:t>
          </a:r>
          <a:r>
            <a:rPr lang="de-DE" sz="2100" dirty="0">
              <a:latin typeface="Comic Sans MS" panose="030F0702030302020204" pitchFamily="66" charset="0"/>
            </a:rPr>
            <a:t>(</a:t>
          </a:r>
          <a:r>
            <a:rPr lang="de-DE" sz="1600" dirty="0">
              <a:latin typeface="Comic Sans MS" panose="030F0702030302020204" pitchFamily="66" charset="0"/>
            </a:rPr>
            <a:t>Lernen zusammenzuleben</a:t>
          </a:r>
          <a:r>
            <a:rPr lang="de-DE" sz="2100" dirty="0">
              <a:latin typeface="Comic Sans MS" panose="030F0702030302020204" pitchFamily="66" charset="0"/>
            </a:rPr>
            <a:t>)</a:t>
          </a:r>
        </a:p>
      </dgm:t>
    </dgm:pt>
    <dgm:pt modelId="{1475B11D-C7AB-4762-921F-3043135DCEDF}" type="parTrans" cxnId="{BE438264-9A01-48F2-9DA5-A860E2037098}">
      <dgm:prSet/>
      <dgm:spPr/>
      <dgm:t>
        <a:bodyPr/>
        <a:lstStyle/>
        <a:p>
          <a:endParaRPr lang="de-DE"/>
        </a:p>
      </dgm:t>
    </dgm:pt>
    <dgm:pt modelId="{DE60AB26-27D8-4E94-81A6-174425CD7528}" type="sibTrans" cxnId="{BE438264-9A01-48F2-9DA5-A860E2037098}">
      <dgm:prSet/>
      <dgm:spPr/>
      <dgm:t>
        <a:bodyPr/>
        <a:lstStyle/>
        <a:p>
          <a:endParaRPr lang="de-DE"/>
        </a:p>
      </dgm:t>
    </dgm:pt>
    <dgm:pt modelId="{BB74699A-48B3-44AB-8604-6506F641490D}">
      <dgm:prSet phldrT="[Text]" custT="1"/>
      <dgm:spPr/>
      <dgm:t>
        <a:bodyPr/>
        <a:lstStyle/>
        <a:p>
          <a:r>
            <a:rPr lang="de-DE" sz="2300" dirty="0">
              <a:latin typeface="Comic Sans MS" panose="030F0702030302020204" pitchFamily="66" charset="0"/>
            </a:rPr>
            <a:t>Coaching/Feedback</a:t>
          </a:r>
          <a:r>
            <a:rPr lang="de-DE" sz="2100" dirty="0">
              <a:latin typeface="Comic Sans MS" panose="030F0702030302020204" pitchFamily="66" charset="0"/>
            </a:rPr>
            <a:t> </a:t>
          </a:r>
        </a:p>
        <a:p>
          <a:r>
            <a:rPr lang="de-DE" sz="2100" dirty="0">
              <a:latin typeface="Comic Sans MS" panose="030F0702030302020204" pitchFamily="66" charset="0"/>
            </a:rPr>
            <a:t>(Lernen für das Leben)</a:t>
          </a:r>
        </a:p>
      </dgm:t>
    </dgm:pt>
    <dgm:pt modelId="{5F50E829-DD2E-44ED-A8B3-18D7ACEBCB1F}" type="parTrans" cxnId="{664FF77E-91A9-4555-9FC1-87FB5344C479}">
      <dgm:prSet/>
      <dgm:spPr/>
      <dgm:t>
        <a:bodyPr/>
        <a:lstStyle/>
        <a:p>
          <a:endParaRPr lang="de-DE"/>
        </a:p>
      </dgm:t>
    </dgm:pt>
    <dgm:pt modelId="{3D59E28E-6F30-43B7-BFD9-5891453A4E04}" type="sibTrans" cxnId="{664FF77E-91A9-4555-9FC1-87FB5344C479}">
      <dgm:prSet/>
      <dgm:spPr/>
      <dgm:t>
        <a:bodyPr/>
        <a:lstStyle/>
        <a:p>
          <a:endParaRPr lang="de-DE"/>
        </a:p>
      </dgm:t>
    </dgm:pt>
    <dgm:pt modelId="{47A57FCA-B737-4B07-B7F7-5AFC21CB6DEF}" type="pres">
      <dgm:prSet presAssocID="{2908993C-3DBD-4F92-A7DB-02184183169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6D9839-1EF5-42F4-9471-6A65E510B62D}" type="pres">
      <dgm:prSet presAssocID="{2908993C-3DBD-4F92-A7DB-021841831694}" presName="matrix" presStyleCnt="0"/>
      <dgm:spPr/>
    </dgm:pt>
    <dgm:pt modelId="{58AD2917-0D23-455B-ABA8-EEB76A790A48}" type="pres">
      <dgm:prSet presAssocID="{2908993C-3DBD-4F92-A7DB-021841831694}" presName="tile1" presStyleLbl="node1" presStyleIdx="0" presStyleCnt="4" custLinFactNeighborX="-2490" custLinFactNeighborY="-1005"/>
      <dgm:spPr/>
    </dgm:pt>
    <dgm:pt modelId="{03B36CAF-8CF7-4774-9340-C5E2DC456E36}" type="pres">
      <dgm:prSet presAssocID="{2908993C-3DBD-4F92-A7DB-0218418316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96D3C3C-3AEE-4C00-AA3F-E545A9E764B4}" type="pres">
      <dgm:prSet presAssocID="{2908993C-3DBD-4F92-A7DB-021841831694}" presName="tile2" presStyleLbl="node1" presStyleIdx="1" presStyleCnt="4" custScaleX="105344" custLinFactY="-4762" custLinFactNeighborX="13889" custLinFactNeighborY="-100000"/>
      <dgm:spPr/>
    </dgm:pt>
    <dgm:pt modelId="{55082097-5797-435A-9064-8439A3ABC83B}" type="pres">
      <dgm:prSet presAssocID="{2908993C-3DBD-4F92-A7DB-0218418316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4C5000-6809-4D06-A980-FB6DBFEAC85F}" type="pres">
      <dgm:prSet presAssocID="{2908993C-3DBD-4F92-A7DB-021841831694}" presName="tile3" presStyleLbl="node1" presStyleIdx="2" presStyleCnt="4" custLinFactNeighborX="-1649" custLinFactNeighborY="9161"/>
      <dgm:spPr/>
    </dgm:pt>
    <dgm:pt modelId="{6DDD4274-34CD-45C0-B021-46DFC8B1F126}" type="pres">
      <dgm:prSet presAssocID="{2908993C-3DBD-4F92-A7DB-0218418316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A5F98EB-3A94-4515-AD3D-BEA06E2618C6}" type="pres">
      <dgm:prSet presAssocID="{2908993C-3DBD-4F92-A7DB-021841831694}" presName="tile4" presStyleLbl="node1" presStyleIdx="3" presStyleCnt="4" custScaleX="106061" custLinFactNeighborY="0"/>
      <dgm:spPr/>
    </dgm:pt>
    <dgm:pt modelId="{FEB393A5-E71A-456F-BDA3-F93A340A3E6B}" type="pres">
      <dgm:prSet presAssocID="{2908993C-3DBD-4F92-A7DB-0218418316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B57D0F-4E65-427E-8999-3785749D7CF4}" type="pres">
      <dgm:prSet presAssocID="{2908993C-3DBD-4F92-A7DB-021841831694}" presName="centerTile" presStyleLbl="fgShp" presStyleIdx="0" presStyleCnt="1" custLinFactNeighborX="-8418" custLinFactNeighborY="-273">
        <dgm:presLayoutVars>
          <dgm:chMax val="0"/>
          <dgm:chPref val="0"/>
        </dgm:presLayoutVars>
      </dgm:prSet>
      <dgm:spPr/>
    </dgm:pt>
  </dgm:ptLst>
  <dgm:cxnLst>
    <dgm:cxn modelId="{565F4A07-617B-4033-8639-5B671D8767D3}" srcId="{2908993C-3DBD-4F92-A7DB-021841831694}" destId="{47F26770-F97C-4DB5-9C96-1571C8DCEE4F}" srcOrd="0" destOrd="0" parTransId="{CD67F5AB-9895-4096-9EAF-A8365AE7A4F3}" sibTransId="{E6C29296-1DFA-46DF-8D0E-418B99C7C011}"/>
    <dgm:cxn modelId="{5951640E-D17F-488F-A2D6-25F7063CB5CF}" type="presOf" srcId="{31B0983E-BE0F-4026-A397-27031B03ECBD}" destId="{6F4C5000-6809-4D06-A980-FB6DBFEAC85F}" srcOrd="0" destOrd="0" presId="urn:microsoft.com/office/officeart/2005/8/layout/matrix1"/>
    <dgm:cxn modelId="{9484E822-AD37-4FA8-85FB-B1B89C19D366}" type="presOf" srcId="{47F26770-F97C-4DB5-9C96-1571C8DCEE4F}" destId="{79B57D0F-4E65-427E-8999-3785749D7CF4}" srcOrd="0" destOrd="0" presId="urn:microsoft.com/office/officeart/2005/8/layout/matrix1"/>
    <dgm:cxn modelId="{BE438264-9A01-48F2-9DA5-A860E2037098}" srcId="{47F26770-F97C-4DB5-9C96-1571C8DCEE4F}" destId="{31B0983E-BE0F-4026-A397-27031B03ECBD}" srcOrd="2" destOrd="0" parTransId="{1475B11D-C7AB-4762-921F-3043135DCEDF}" sibTransId="{DE60AB26-27D8-4E94-81A6-174425CD7528}"/>
    <dgm:cxn modelId="{E56D4C6B-F600-4E2F-9FC5-4B48B1338004}" type="presOf" srcId="{BB74699A-48B3-44AB-8604-6506F641490D}" destId="{FEB393A5-E71A-456F-BDA3-F93A340A3E6B}" srcOrd="1" destOrd="0" presId="urn:microsoft.com/office/officeart/2005/8/layout/matrix1"/>
    <dgm:cxn modelId="{1CB11D6D-428E-4B3C-9304-24C1C31DC564}" type="presOf" srcId="{31B0983E-BE0F-4026-A397-27031B03ECBD}" destId="{6DDD4274-34CD-45C0-B021-46DFC8B1F126}" srcOrd="1" destOrd="0" presId="urn:microsoft.com/office/officeart/2005/8/layout/matrix1"/>
    <dgm:cxn modelId="{1BD6EC76-A37E-4F61-B368-B0BAA425B6A2}" type="presOf" srcId="{888CE674-76C2-4790-8DF1-7F9625F368D8}" destId="{03B36CAF-8CF7-4774-9340-C5E2DC456E36}" srcOrd="1" destOrd="0" presId="urn:microsoft.com/office/officeart/2005/8/layout/matrix1"/>
    <dgm:cxn modelId="{789E5A78-4DC2-4C84-ACEE-D69630614B2F}" type="presOf" srcId="{2908993C-3DBD-4F92-A7DB-021841831694}" destId="{47A57FCA-B737-4B07-B7F7-5AFC21CB6DEF}" srcOrd="0" destOrd="0" presId="urn:microsoft.com/office/officeart/2005/8/layout/matrix1"/>
    <dgm:cxn modelId="{664FF77E-91A9-4555-9FC1-87FB5344C479}" srcId="{47F26770-F97C-4DB5-9C96-1571C8DCEE4F}" destId="{BB74699A-48B3-44AB-8604-6506F641490D}" srcOrd="3" destOrd="0" parTransId="{5F50E829-DD2E-44ED-A8B3-18D7ACEBCB1F}" sibTransId="{3D59E28E-6F30-43B7-BFD9-5891453A4E04}"/>
    <dgm:cxn modelId="{E9A9E9AE-6380-44E1-B356-08CE2BE4FABA}" type="presOf" srcId="{58012822-A954-407E-8FA0-FF8080CEE97C}" destId="{55082097-5797-435A-9064-8439A3ABC83B}" srcOrd="1" destOrd="0" presId="urn:microsoft.com/office/officeart/2005/8/layout/matrix1"/>
    <dgm:cxn modelId="{A119B2B8-3B2E-4ECA-A5E5-00C1437890D4}" srcId="{47F26770-F97C-4DB5-9C96-1571C8DCEE4F}" destId="{58012822-A954-407E-8FA0-FF8080CEE97C}" srcOrd="1" destOrd="0" parTransId="{58393A1F-DE6B-4C88-ABCC-317553AC69F2}" sibTransId="{ABBBE9D4-ABE2-4942-87BD-EB3AD7393E9F}"/>
    <dgm:cxn modelId="{E717EBD5-2374-4DB5-AC0C-C36AC17D16CB}" type="presOf" srcId="{888CE674-76C2-4790-8DF1-7F9625F368D8}" destId="{58AD2917-0D23-455B-ABA8-EEB76A790A48}" srcOrd="0" destOrd="0" presId="urn:microsoft.com/office/officeart/2005/8/layout/matrix1"/>
    <dgm:cxn modelId="{5EBF5BEE-CEF5-4DB0-A785-41067A549548}" srcId="{47F26770-F97C-4DB5-9C96-1571C8DCEE4F}" destId="{888CE674-76C2-4790-8DF1-7F9625F368D8}" srcOrd="0" destOrd="0" parTransId="{E0E64926-B01F-49A1-AC0A-4F6E95CE73AF}" sibTransId="{AEE70561-8E59-497D-9327-A14EBF77AC8B}"/>
    <dgm:cxn modelId="{C7C78CF9-8E49-42AD-A0A4-1C7E791243AD}" type="presOf" srcId="{BB74699A-48B3-44AB-8604-6506F641490D}" destId="{FA5F98EB-3A94-4515-AD3D-BEA06E2618C6}" srcOrd="0" destOrd="0" presId="urn:microsoft.com/office/officeart/2005/8/layout/matrix1"/>
    <dgm:cxn modelId="{271C80FE-815C-4C66-87DC-CB11C2A5C44C}" type="presOf" srcId="{58012822-A954-407E-8FA0-FF8080CEE97C}" destId="{A96D3C3C-3AEE-4C00-AA3F-E545A9E764B4}" srcOrd="0" destOrd="0" presId="urn:microsoft.com/office/officeart/2005/8/layout/matrix1"/>
    <dgm:cxn modelId="{9F7A3B7C-E2B1-4538-9E54-C6C811ED8FC1}" type="presParOf" srcId="{47A57FCA-B737-4B07-B7F7-5AFC21CB6DEF}" destId="{BD6D9839-1EF5-42F4-9471-6A65E510B62D}" srcOrd="0" destOrd="0" presId="urn:microsoft.com/office/officeart/2005/8/layout/matrix1"/>
    <dgm:cxn modelId="{AC768C14-7818-491E-8D0E-132684D9E943}" type="presParOf" srcId="{BD6D9839-1EF5-42F4-9471-6A65E510B62D}" destId="{58AD2917-0D23-455B-ABA8-EEB76A790A48}" srcOrd="0" destOrd="0" presId="urn:microsoft.com/office/officeart/2005/8/layout/matrix1"/>
    <dgm:cxn modelId="{DDD6F63C-7DAB-4F17-87A0-A698C02298FD}" type="presParOf" srcId="{BD6D9839-1EF5-42F4-9471-6A65E510B62D}" destId="{03B36CAF-8CF7-4774-9340-C5E2DC456E36}" srcOrd="1" destOrd="0" presId="urn:microsoft.com/office/officeart/2005/8/layout/matrix1"/>
    <dgm:cxn modelId="{2A42D167-E9F8-45AD-833F-FBD4C3C75784}" type="presParOf" srcId="{BD6D9839-1EF5-42F4-9471-6A65E510B62D}" destId="{A96D3C3C-3AEE-4C00-AA3F-E545A9E764B4}" srcOrd="2" destOrd="0" presId="urn:microsoft.com/office/officeart/2005/8/layout/matrix1"/>
    <dgm:cxn modelId="{01131D08-FFB1-485C-A3E6-7E55123575A3}" type="presParOf" srcId="{BD6D9839-1EF5-42F4-9471-6A65E510B62D}" destId="{55082097-5797-435A-9064-8439A3ABC83B}" srcOrd="3" destOrd="0" presId="urn:microsoft.com/office/officeart/2005/8/layout/matrix1"/>
    <dgm:cxn modelId="{60F36EEF-8C99-49E9-A0EC-F49766B97954}" type="presParOf" srcId="{BD6D9839-1EF5-42F4-9471-6A65E510B62D}" destId="{6F4C5000-6809-4D06-A980-FB6DBFEAC85F}" srcOrd="4" destOrd="0" presId="urn:microsoft.com/office/officeart/2005/8/layout/matrix1"/>
    <dgm:cxn modelId="{E47E872B-5764-4596-ADE7-ADD42A94D5A2}" type="presParOf" srcId="{BD6D9839-1EF5-42F4-9471-6A65E510B62D}" destId="{6DDD4274-34CD-45C0-B021-46DFC8B1F126}" srcOrd="5" destOrd="0" presId="urn:microsoft.com/office/officeart/2005/8/layout/matrix1"/>
    <dgm:cxn modelId="{CC259344-03BB-489D-91C1-C1426391A93D}" type="presParOf" srcId="{BD6D9839-1EF5-42F4-9471-6A65E510B62D}" destId="{FA5F98EB-3A94-4515-AD3D-BEA06E2618C6}" srcOrd="6" destOrd="0" presId="urn:microsoft.com/office/officeart/2005/8/layout/matrix1"/>
    <dgm:cxn modelId="{EA7C551B-465C-416F-BB54-4311FAFDB55A}" type="presParOf" srcId="{BD6D9839-1EF5-42F4-9471-6A65E510B62D}" destId="{FEB393A5-E71A-456F-BDA3-F93A340A3E6B}" srcOrd="7" destOrd="0" presId="urn:microsoft.com/office/officeart/2005/8/layout/matrix1"/>
    <dgm:cxn modelId="{2C05828C-2AC8-48D2-B298-6B3B637C5115}" type="presParOf" srcId="{47A57FCA-B737-4B07-B7F7-5AFC21CB6DEF}" destId="{79B57D0F-4E65-427E-8999-3785749D7C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D2917-0D23-455B-ABA8-EEB76A790A48}">
      <dsp:nvSpPr>
        <dsp:cNvPr id="0" name=""/>
        <dsp:cNvSpPr/>
      </dsp:nvSpPr>
      <dsp:spPr>
        <a:xfrm rot="16200000">
          <a:off x="769665" y="-816178"/>
          <a:ext cx="1437253" cy="306960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>
            <a:latin typeface="Comic Sans MS" panose="030F0702030302020204" pitchFamily="66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Lernbüro</a:t>
          </a:r>
          <a:r>
            <a:rPr lang="de-DE" sz="2400" kern="1200" dirty="0">
              <a:latin typeface="Comic Sans MS" panose="030F0702030302020204" pitchFamily="66" charset="0"/>
            </a:rPr>
            <a:t> (D, M, E)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 (Lernen zu lernen) + FU </a:t>
          </a:r>
          <a:endParaRPr lang="de-DE" sz="2400" kern="1200" dirty="0">
            <a:latin typeface="Comic Sans MS" panose="030F0702030302020204" pitchFamily="66" charset="0"/>
          </a:endParaRPr>
        </a:p>
      </dsp:txBody>
      <dsp:txXfrm rot="5400000">
        <a:off x="-46512" y="0"/>
        <a:ext cx="3069609" cy="1077940"/>
      </dsp:txXfrm>
    </dsp:sp>
    <dsp:sp modelId="{A96D3C3C-3AEE-4C00-AA3F-E545A9E764B4}">
      <dsp:nvSpPr>
        <dsp:cNvPr id="0" name=""/>
        <dsp:cNvSpPr/>
      </dsp:nvSpPr>
      <dsp:spPr>
        <a:xfrm>
          <a:off x="2941077" y="0"/>
          <a:ext cx="3233649" cy="14372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Werkstätten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(Lernen zu handeln)</a:t>
          </a:r>
        </a:p>
      </dsp:txBody>
      <dsp:txXfrm>
        <a:off x="2941077" y="0"/>
        <a:ext cx="3233649" cy="1077940"/>
      </dsp:txXfrm>
    </dsp:sp>
    <dsp:sp modelId="{6F4C5000-6809-4D06-A980-FB6DBFEAC85F}">
      <dsp:nvSpPr>
        <dsp:cNvPr id="0" name=""/>
        <dsp:cNvSpPr/>
      </dsp:nvSpPr>
      <dsp:spPr>
        <a:xfrm rot="10800000">
          <a:off x="-46512" y="1437253"/>
          <a:ext cx="3069609" cy="14372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Lernen im Projekt        </a:t>
          </a:r>
          <a:r>
            <a:rPr lang="de-DE" sz="2100" kern="1200" dirty="0">
              <a:latin typeface="Comic Sans MS" panose="030F0702030302020204" pitchFamily="66" charset="0"/>
            </a:rPr>
            <a:t>(</a:t>
          </a:r>
          <a:r>
            <a:rPr lang="de-DE" sz="1600" kern="1200" dirty="0">
              <a:latin typeface="Comic Sans MS" panose="030F0702030302020204" pitchFamily="66" charset="0"/>
            </a:rPr>
            <a:t>Lernen zusammenzuleben</a:t>
          </a:r>
          <a:r>
            <a:rPr lang="de-DE" sz="2100" kern="1200" dirty="0">
              <a:latin typeface="Comic Sans MS" panose="030F0702030302020204" pitchFamily="66" charset="0"/>
            </a:rPr>
            <a:t>)</a:t>
          </a:r>
        </a:p>
      </dsp:txBody>
      <dsp:txXfrm rot="10800000">
        <a:off x="-46512" y="1796566"/>
        <a:ext cx="3069609" cy="1077940"/>
      </dsp:txXfrm>
    </dsp:sp>
    <dsp:sp modelId="{FA5F98EB-3A94-4515-AD3D-BEA06E2618C6}">
      <dsp:nvSpPr>
        <dsp:cNvPr id="0" name=""/>
        <dsp:cNvSpPr/>
      </dsp:nvSpPr>
      <dsp:spPr>
        <a:xfrm rot="5400000">
          <a:off x="3839275" y="528050"/>
          <a:ext cx="1437253" cy="325565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latin typeface="Comic Sans MS" panose="030F0702030302020204" pitchFamily="66" charset="0"/>
            </a:rPr>
            <a:t>Coaching/Feedback</a:t>
          </a:r>
          <a:r>
            <a:rPr lang="de-DE" sz="2100" kern="1200" dirty="0">
              <a:latin typeface="Comic Sans MS" panose="030F0702030302020204" pitchFamily="66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(Lernen für das Leben)</a:t>
          </a:r>
        </a:p>
      </dsp:txBody>
      <dsp:txXfrm rot="-5400000">
        <a:off x="2930072" y="1796566"/>
        <a:ext cx="3255658" cy="1077940"/>
      </dsp:txXfrm>
    </dsp:sp>
    <dsp:sp modelId="{79B57D0F-4E65-427E-8999-3785749D7CF4}">
      <dsp:nvSpPr>
        <dsp:cNvPr id="0" name=""/>
        <dsp:cNvSpPr/>
      </dsp:nvSpPr>
      <dsp:spPr>
        <a:xfrm>
          <a:off x="1993686" y="1075978"/>
          <a:ext cx="1841765" cy="71862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latin typeface="Comic Sans MS" panose="030F0702030302020204" pitchFamily="66" charset="0"/>
            </a:rPr>
            <a:t>Lernformate</a:t>
          </a:r>
        </a:p>
      </dsp:txBody>
      <dsp:txXfrm>
        <a:off x="2028766" y="1111058"/>
        <a:ext cx="1771605" cy="648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A97BF2-C2F2-5683-4AB1-116F977A2A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722059-8CF5-41FA-986A-E380AA202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6596-4866-46B6-BC19-DF645D7100D5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C95C0A-A95D-191A-1121-FD96792D8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Infoabend am 12.12.2024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25F2B4-6A85-5547-BE36-3188C14BA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784C-70D8-438F-B75E-FB26D2BEB5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739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B86D-4156-4AF3-BFEC-9CE908151390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Infoabend am 12.12.2024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7DB2D-2A31-4580-9E61-77A389DE14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4398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C1DD3-B6FE-D6B0-788A-E1413DD31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3DDF75-F4FC-6236-9F41-839138658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54F851-7421-FCBD-608F-6DC295D4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C0CD1A-8C69-F61A-B2DC-D5B04E2A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E7BECA-2C18-46FE-ED20-07DC88AA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EB68C-E716-F17E-50AA-D946597B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0980B6-9B4C-98EC-705A-FD1E6FFB1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83992C-32E1-AA8A-609C-AD625B9C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2DD90A-3AF2-7A50-7662-3127B842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163E9-6BB8-BF5C-33A0-F5D966DE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16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0D2505-AE89-54E9-A5B4-825333B61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89AD7E-63C1-E684-5FE4-0B91AB9CC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DB4CF8-F2D6-C91A-12D4-B736A8DB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188E74-77EA-2FBE-03AA-97D9C3F2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7C901-D0BB-44A0-DAE9-3FCB09C4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8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532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A983F7-4E87-4FEF-AFDF-318382897C94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4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1CF1F-837E-32A3-C7CE-550B8EBB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27A7B0-622E-CC53-FC84-2E5324BF7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2A73F-67AF-3F08-F0BB-DD9C5574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38E46-8D37-BB71-77A1-5F943A33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5A33B-918E-0C97-8391-002E7175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1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065BE-9F8A-BCB5-795E-DE9581A1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D0E08-74D1-262F-5B51-5BD044BA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9B2CB-93FE-D588-8E8C-4711579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3DC40E-1BCF-7910-CC1A-ADABA56D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996843-33C0-D13F-3028-F86AAAF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2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92AEC-C975-CCD4-D8BF-A8504BDD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9FD8A2-952F-52B3-DD21-97BA6DA38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5D0520-3FDF-135C-DE6F-E831E9F54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E6D744-3C22-AAE2-9047-8BAE628C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1CCC6-DB38-C78D-14BC-67D12638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B2AC29-3780-72A6-5424-0141A52C3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37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1624CE-A1DC-6359-3743-1652B8DE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C18680-C6FB-81B8-6901-EEE53C85D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E47907-9906-7B21-2F70-7984569A3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760172-905D-E836-C207-B1A84A6AB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75D16-0D0C-AA71-76FD-1F05CE178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E40B22E-DBE9-3257-EA6B-C7DAAFA5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80147A-B566-25E4-2593-6D03B1D3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CB161B4-5397-445F-3D51-0ABD4D50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0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31927-E6E0-CEDA-18A3-2C82E389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4B152-FCF3-9531-EE1B-46164AB4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CDB10B-0E89-4B76-53EE-934329D03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BB55CF-FF88-C8F2-961C-8F1A80C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97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3748DA6-779B-2937-0AA8-8B9C354B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15F278-2B8C-2231-B23F-D4C414A58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9B877B-66E1-EBB8-AEF2-F9D9F3D4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82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A1526-1AEE-AE2C-7857-BAE058B4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27E91D-6D15-AC6F-0024-49978526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BB80C2-D3C7-00D3-94B4-1EE15EA77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B68782-58DF-F1CB-ED15-ABD763F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E63B93-7E7C-57B3-1827-86BC8FEB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9B48D8-E2E7-BD58-B7F3-188AC67D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25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FF600-2622-16CF-6E8A-4E5DF8ACF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C8E69D7-2757-CBB4-59DE-CDDA8880B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52F70F-A1E0-4CE4-135E-C52CB132A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74EDDE-0529-1F83-E355-077A1DED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16697D-C5C3-BC26-81FF-C8994BE3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CD2B5A-E7B4-D293-6410-4409895A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80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741958-0101-96B6-BF1C-2E15A95B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1AEAAA-9C32-C9A2-FB83-168BAEC6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EDE4B-5CE0-05EA-E204-6E07604B7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E10A-7AC4-42B7-97E7-38B9B110A414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D29E97-956B-5853-BD19-4CAF8A828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0C869A-A663-7389-C5AC-5DF97E66B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26AA-C603-476F-987D-E5DC2401F2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1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de/image/150616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oto.wuestenigel.com/bube-dame-konig-ass-spielkarten-auf-weiszem-hintergrun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lee-pflanze-natur-gl%C3%BCck-gr%C3%BCn-69947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hyperlink" Target="https://pixabay.com/en/basketball-ball-round-sport-game-30329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pixabay.com/en/plus-sign-green-mark-icon-symbol-24844/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ixabay.com/en/basketball-ball-round-sport-game-303290/" TargetMode="External"/><Relationship Id="rId7" Type="http://schemas.openxmlformats.org/officeDocument/2006/relationships/hyperlink" Target="https://pixabay.com/en/plus-sign-green-mark-icon-symbol-24844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pixabay.com/de/klee-pflanze-natur-gl%C3%BCck-gr%C3%BCn-69947/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159" y="1069003"/>
            <a:ext cx="11296261" cy="859534"/>
          </a:xfrm>
        </p:spPr>
        <p:txBody>
          <a:bodyPr>
            <a:normAutofit/>
          </a:bodyPr>
          <a:lstStyle/>
          <a:p>
            <a:pPr algn="l"/>
            <a:r>
              <a:rPr lang="de-DE" sz="3400" i="1" dirty="0">
                <a:latin typeface="Comic Sans MS" panose="030F0702030302020204" pitchFamily="66" charset="0"/>
              </a:rPr>
              <a:t>Herzlich willkommen zum Informationsabend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781" y="1928536"/>
            <a:ext cx="10947916" cy="3156647"/>
          </a:xfrm>
        </p:spPr>
        <p:txBody>
          <a:bodyPr>
            <a:normAutofit/>
          </a:bodyPr>
          <a:lstStyle/>
          <a:p>
            <a:pPr algn="l"/>
            <a:r>
              <a:rPr lang="de-DE" sz="3600" dirty="0">
                <a:latin typeface="Comic Sans MS" panose="030F0702030302020204" pitchFamily="66" charset="0"/>
              </a:rPr>
              <a:t> </a:t>
            </a:r>
            <a:r>
              <a:rPr lang="de-DE" sz="3200" dirty="0">
                <a:latin typeface="Comic Sans MS" panose="030F0702030302020204" pitchFamily="66" charset="0"/>
              </a:rPr>
              <a:t>der Gesamtschule Ossendorf 18.11.2024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Vielfalt leben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Persönlichkeit stärken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de-DE" sz="3600" b="1" dirty="0">
                <a:latin typeface="Comic Sans MS" panose="030F0702030302020204" pitchFamily="66" charset="0"/>
              </a:rPr>
              <a:t>Nachhaltigkeit mitgestalten </a:t>
            </a:r>
          </a:p>
          <a:p>
            <a:pPr algn="l"/>
            <a:r>
              <a:rPr lang="de-DE" sz="3600" dirty="0">
                <a:latin typeface="Comic Sans MS" panose="030F0702030302020204" pitchFamily="66" charset="0"/>
              </a:rPr>
              <a:t>Schuljahr 2025/26</a:t>
            </a:r>
            <a:endParaRPr lang="de-DE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67951" y="94362"/>
            <a:ext cx="11793894" cy="6487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332792" y="5906278"/>
            <a:ext cx="11793894" cy="6487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pic>
        <p:nvPicPr>
          <p:cNvPr id="8" name="Grafik 7" descr="C:\Users\zeleznik\AppData\Local\Microsoft\Windows\Temporary Internet Files\Content.Outlook\2MAILKN3\GEOssendorf_Logo_4c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47" y="840761"/>
            <a:ext cx="2165985" cy="45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45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61925" y="99358"/>
            <a:ext cx="11734800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61925" y="6048386"/>
            <a:ext cx="11734800" cy="6371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858B58-DE43-C896-824F-8A34E2A4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2538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52659" y="2311362"/>
            <a:ext cx="13866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Beispiel</a:t>
            </a:r>
            <a:endParaRPr kumimoji="0" lang="de-DE" altLang="de-D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79784"/>
              </p:ext>
            </p:extLst>
          </p:nvPr>
        </p:nvGraphicFramePr>
        <p:xfrm>
          <a:off x="2025354" y="578058"/>
          <a:ext cx="6602283" cy="5231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Std.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Montag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Dienstag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Mittwoch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Donnerstag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Freitag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GA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8.10 -8.30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Logbuch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Aktuelles aus der Klasse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Yoga/Feiern/Planen/Spiele</a:t>
                      </a:r>
                      <a:r>
                        <a:rPr lang="de-DE" sz="1200" kern="100" baseline="0" dirty="0">
                          <a:effectLst/>
                        </a:rPr>
                        <a:t> 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Positiv/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Negativ-Runde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Logbuch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8.30 – 9.30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LB-D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LB-E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LB-E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LB-M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9.30 – 10.20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Lerncoaching /LB +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LB-D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LB-</a:t>
                      </a:r>
                      <a:r>
                        <a:rPr lang="de-DE" sz="1200" kern="100" baseline="0" dirty="0">
                          <a:effectLst/>
                        </a:rPr>
                        <a:t>M</a:t>
                      </a:r>
                      <a:endParaRPr lang="de-DE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Lerncoaching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/LB +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 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10.50 – 11:50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FU-E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</a:t>
                      </a: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Technik: „</a:t>
                      </a:r>
                      <a:r>
                        <a:rPr lang="de-DE" sz="1200" kern="1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Werkzeugfüh-rerschein</a:t>
                      </a: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endParaRPr lang="de-DE" sz="12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Werkstattband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Gesellschaft &amp; Vielfalt: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„Leben am Nil“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Werkstattband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Kultur: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„Geschwister der Farben“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11:55 – 12:55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FU-M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</a:t>
                      </a: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Technik: „</a:t>
                      </a:r>
                      <a:r>
                        <a:rPr lang="de-DE" sz="1200" kern="1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Werkzeugfüh-rerschein</a:t>
                      </a:r>
                      <a:r>
                        <a:rPr lang="de-DE" sz="1200" kern="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“</a:t>
                      </a:r>
                      <a:endParaRPr lang="de-DE" sz="12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Werkstattband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Gesellschaft &amp; Vielfalt: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„Leben am Nil“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Werkstattband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Kultur: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„Geschwister der Farben“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Projekt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6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12:55 – 13:55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kern="100" dirty="0">
                          <a:effectLst/>
                        </a:rPr>
                        <a:t> Mittagsause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100" kern="100" dirty="0">
                          <a:effectLst/>
                        </a:rPr>
                        <a:t> 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 Mittagspause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r>
                        <a:rPr lang="de-DE" sz="1100" kern="100" dirty="0">
                          <a:effectLst/>
                        </a:rPr>
                        <a:t>Mittagspause</a:t>
                      </a:r>
                      <a:endParaRPr lang="de-DE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13:55 – 14:55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SP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00" dirty="0">
                          <a:effectLst/>
                        </a:rPr>
                        <a:t>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FU-D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14:55 – 15:55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>
                          <a:effectLst/>
                        </a:rPr>
                        <a:t>AG</a:t>
                      </a:r>
                      <a:endParaRPr lang="de-D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Glück (halbe Klassen)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kern="100" dirty="0">
                          <a:effectLst/>
                        </a:rPr>
                        <a:t> </a:t>
                      </a:r>
                      <a:endParaRPr lang="de-D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53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61925" y="99358"/>
            <a:ext cx="11734800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61925" y="6048386"/>
            <a:ext cx="11734800" cy="6371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D858B58-DE43-C896-824F-8A34E2A4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0" y="2538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44919"/>
              </p:ext>
            </p:extLst>
          </p:nvPr>
        </p:nvGraphicFramePr>
        <p:xfrm>
          <a:off x="2333002" y="1196412"/>
          <a:ext cx="7477570" cy="4788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0223">
                  <a:extLst>
                    <a:ext uri="{9D8B030D-6E8A-4147-A177-3AD203B41FA5}">
                      <a16:colId xmlns:a16="http://schemas.microsoft.com/office/drawing/2014/main" val="4284984796"/>
                    </a:ext>
                  </a:extLst>
                </a:gridCol>
                <a:gridCol w="3487347">
                  <a:extLst>
                    <a:ext uri="{9D8B030D-6E8A-4147-A177-3AD203B41FA5}">
                      <a16:colId xmlns:a16="http://schemas.microsoft.com/office/drawing/2014/main" val="3768416780"/>
                    </a:ext>
                  </a:extLst>
                </a:gridCol>
              </a:tblGrid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Stunden 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Zeiten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3878971100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00">
                          <a:effectLst/>
                        </a:rPr>
                        <a:t>Gemeinsamer Anfang Klassenraum 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8.10 – 8.30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2232886995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8:30-9:30 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3372296261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2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9:30-10:20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25378904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00">
                          <a:effectLst/>
                        </a:rPr>
                        <a:t>Frühstücks- und Bewegungspause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10:20– 10:50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2653050212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3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10:50 – 11:50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2219106195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4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11:55 - 12:55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3982021536"/>
                  </a:ext>
                </a:extLst>
              </a:tr>
              <a:tr h="73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kern="100" dirty="0">
                          <a:effectLst/>
                        </a:rPr>
                        <a:t>(5) Mittagspause (dienstags ab 12.55 Uhr ein Mittagessen möglich) </a:t>
                      </a:r>
                      <a:endParaRPr lang="de-DE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12:55 – 13:55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684083813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6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13:55 - 14:55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3716642627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>
                          <a:effectLst/>
                        </a:rPr>
                        <a:t>7</a:t>
                      </a:r>
                      <a:endParaRPr lang="de-DE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600" kern="100" dirty="0">
                          <a:effectLst/>
                        </a:rPr>
                        <a:t>14:55– 15:55</a:t>
                      </a:r>
                      <a:endParaRPr lang="de-DE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8709" marR="48709" marT="0" marB="0"/>
                </a:tc>
                <a:extLst>
                  <a:ext uri="{0D108BD9-81ED-4DB2-BD59-A6C34878D82A}">
                    <a16:rowId xmlns:a16="http://schemas.microsoft.com/office/drawing/2014/main" val="148096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4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29494-CD33-2981-5621-E31C99B9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628571"/>
            <a:ext cx="5320004" cy="950432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Comic Sans MS" panose="030F0702030302020204" pitchFamily="66" charset="0"/>
              </a:rPr>
              <a:t>3. Interim und Neubau</a:t>
            </a:r>
            <a:endParaRPr lang="de-DE" sz="3200" b="1" dirty="0">
              <a:latin typeface="Comic Sans MS" panose="030F0702030302020204" pitchFamily="66" charset="0"/>
            </a:endParaRPr>
          </a:p>
        </p:txBody>
      </p:sp>
      <p:pic>
        <p:nvPicPr>
          <p:cNvPr id="5" name="Inhaltsplatzhalter 4" descr="Ein Bild, das Himmel, Wolke, draußen, Gebäude enthält.&#10;&#10;Automatisch generierte Beschreibung">
            <a:extLst>
              <a:ext uri="{FF2B5EF4-FFF2-40B4-BE49-F238E27FC236}">
                <a16:creationId xmlns:a16="http://schemas.microsoft.com/office/drawing/2014/main" id="{344CD07A-31A2-FAF8-2CF3-2AC5324D6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0" y="2005103"/>
            <a:ext cx="2760526" cy="1388890"/>
          </a:xfr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6FF53AB-A96E-9B5D-CAEF-C82ED1D135F2}"/>
              </a:ext>
            </a:extLst>
          </p:cNvPr>
          <p:cNvSpPr/>
          <p:nvPr/>
        </p:nvSpPr>
        <p:spPr>
          <a:xfrm>
            <a:off x="287694" y="96475"/>
            <a:ext cx="11616612" cy="5972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050C57C-4F9E-5550-1AD9-402DCDF00DAC}"/>
              </a:ext>
            </a:extLst>
          </p:cNvPr>
          <p:cNvSpPr/>
          <p:nvPr/>
        </p:nvSpPr>
        <p:spPr>
          <a:xfrm>
            <a:off x="287694" y="6163207"/>
            <a:ext cx="11616612" cy="50222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2023 – das wärmste Jahr seit Beginn der Aufzeichnungen/Weltklimakonferenz 2023 in Dubai                  B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28C4AE8-A515-C771-4498-DFBC0F61826E}"/>
              </a:ext>
            </a:extLst>
          </p:cNvPr>
          <p:cNvCxnSpPr>
            <a:cxnSpLocks/>
          </p:cNvCxnSpPr>
          <p:nvPr/>
        </p:nvCxnSpPr>
        <p:spPr>
          <a:xfrm>
            <a:off x="5069150" y="1459124"/>
            <a:ext cx="1057865" cy="42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2CB59F1-5147-C61F-2B3F-580347DA63FC}"/>
              </a:ext>
            </a:extLst>
          </p:cNvPr>
          <p:cNvCxnSpPr/>
          <p:nvPr/>
        </p:nvCxnSpPr>
        <p:spPr>
          <a:xfrm flipH="1">
            <a:off x="1384300" y="1287716"/>
            <a:ext cx="1556" cy="672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6EC6AC52-04C5-5DDD-1075-F65111828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351" y="918785"/>
            <a:ext cx="2310311" cy="180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ABBF20-B28B-D860-A4C5-49139B55BE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25" y="870350"/>
            <a:ext cx="2530263" cy="1857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2">
            <a:extLst>
              <a:ext uri="{FF2B5EF4-FFF2-40B4-BE49-F238E27FC236}">
                <a16:creationId xmlns:a16="http://schemas.microsoft.com/office/drawing/2014/main" id="{47CBD3D5-5E93-846B-CA4A-9AA67F2CACBE}"/>
              </a:ext>
            </a:extLst>
          </p:cNvPr>
          <p:cNvSpPr txBox="1"/>
          <p:nvPr/>
        </p:nvSpPr>
        <p:spPr>
          <a:xfrm>
            <a:off x="1043837" y="3689048"/>
            <a:ext cx="9108489" cy="21739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Holzbau- und Stahlbetonelemente (vorgefertigte Teile 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schneller Baufortschritt)</a:t>
            </a: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Retentionsdächer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Regenwasser speichern/Verdunstung auf Dachbegrünung/Kühlung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Begrünung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auch von Häuserfassaden (</a:t>
            </a:r>
            <a:r>
              <a:rPr lang="de-DE" sz="1700" kern="12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insektenfr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Bäume/Pflanzen klimaangepasst) </a:t>
            </a: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mehrere Pausenhöfe</a:t>
            </a:r>
            <a:r>
              <a:rPr lang="de-DE" sz="17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kreuzförmige Anordnung der Gebäude (Spiele-/Ruheplätze)</a:t>
            </a:r>
          </a:p>
          <a:p>
            <a:pPr>
              <a:spcAft>
                <a:spcPts val="0"/>
              </a:spcAft>
            </a:pP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7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Photovoltaikanlagen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4354" b="1" strike="noStrike" spc="-1">
                <a:solidFill>
                  <a:srgbClr val="2A6099"/>
                </a:solidFill>
                <a:latin typeface="Arial"/>
              </a:rPr>
              <a:t>Neues Schulgebäude</a:t>
            </a:r>
            <a:endParaRPr lang="de-DE" sz="435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660236" y="1306159"/>
            <a:ext cx="5920819" cy="50069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  <a:ea typeface="Microsoft YaHei"/>
              </a:rPr>
              <a:t> - ab 2026 in der Fitzmauricestraße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  <a:ea typeface="Microsoft YaHei"/>
              </a:rPr>
              <a:t> - ca. 1.265 Schüler*innen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  <a:ea typeface="Microsoft YaHei"/>
              </a:rPr>
              <a:t> - ca. 100 Lernbegleiter*innen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  <a:ea typeface="Microsoft YaHei"/>
              </a:rPr>
              <a:t> - 6-/5-zügig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Grafik 42"/>
          <p:cNvPicPr/>
          <p:nvPr/>
        </p:nvPicPr>
        <p:blipFill>
          <a:blip r:embed="rId2"/>
          <a:stretch/>
        </p:blipFill>
        <p:spPr>
          <a:xfrm>
            <a:off x="8272119" y="273423"/>
            <a:ext cx="3308936" cy="690087"/>
          </a:xfrm>
          <a:prstGeom prst="rect">
            <a:avLst/>
          </a:prstGeom>
          <a:ln w="0">
            <a:noFill/>
          </a:ln>
        </p:spPr>
      </p:pic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653293" y="1306159"/>
            <a:ext cx="5006943" cy="5011732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>
            <a:defPPr>
              <a:defRPr lang="de-DE"/>
            </a:defPPr>
            <a:lvl1pPr marL="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723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7445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6168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489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3614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2337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106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4978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8CD0FA-4542-4842-80AF-677A4CF9A8F9}" type="slidenum"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40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4354" b="1" strike="noStrike" spc="-1">
                <a:solidFill>
                  <a:srgbClr val="2A6099"/>
                </a:solidFill>
                <a:latin typeface="Arial"/>
              </a:rPr>
              <a:t>Neues Schulgebäude</a:t>
            </a:r>
            <a:endParaRPr lang="de-DE" sz="435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7113120" y="1306159"/>
            <a:ext cx="4396967" cy="47892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 dirty="0">
                <a:solidFill>
                  <a:srgbClr val="2A6099"/>
                </a:solidFill>
                <a:latin typeface="Arial"/>
              </a:rPr>
              <a:t> - ca. 19.000 m² Grundstück</a:t>
            </a:r>
            <a:endParaRPr lang="de-DE" sz="2661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 dirty="0">
                <a:solidFill>
                  <a:srgbClr val="2A6099"/>
                </a:solidFill>
                <a:latin typeface="Arial"/>
              </a:rPr>
              <a:t> - U-Bahn Linie 5: Alter 		    Flughafen </a:t>
            </a:r>
            <a:r>
              <a:rPr lang="de-DE" sz="2661" b="0" strike="noStrike" spc="-1" dirty="0" err="1">
                <a:solidFill>
                  <a:srgbClr val="2A6099"/>
                </a:solidFill>
                <a:latin typeface="Arial"/>
              </a:rPr>
              <a:t>Butzweilerhof</a:t>
            </a:r>
            <a:endParaRPr lang="de-DE" sz="2661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 dirty="0">
                <a:solidFill>
                  <a:srgbClr val="2A6099"/>
                </a:solidFill>
                <a:latin typeface="Arial"/>
              </a:rPr>
              <a:t> </a:t>
            </a:r>
            <a:endParaRPr lang="de-DE" sz="2661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 dirty="0">
                <a:solidFill>
                  <a:srgbClr val="2A6099"/>
                </a:solidFill>
                <a:latin typeface="Arial"/>
              </a:rPr>
              <a:t> </a:t>
            </a:r>
            <a:endParaRPr lang="de-DE" sz="2661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Grafik 46"/>
          <p:cNvPicPr/>
          <p:nvPr/>
        </p:nvPicPr>
        <p:blipFill>
          <a:blip r:embed="rId2"/>
          <a:stretch/>
        </p:blipFill>
        <p:spPr>
          <a:xfrm>
            <a:off x="8272119" y="273423"/>
            <a:ext cx="3308936" cy="690087"/>
          </a:xfrm>
          <a:prstGeom prst="rect">
            <a:avLst/>
          </a:prstGeom>
          <a:ln w="0">
            <a:noFill/>
          </a:ln>
        </p:spPr>
      </p:pic>
      <p:pic>
        <p:nvPicPr>
          <p:cNvPr id="48" name="Grafik 47"/>
          <p:cNvPicPr/>
          <p:nvPr/>
        </p:nvPicPr>
        <p:blipFill>
          <a:blip r:embed="rId3"/>
          <a:stretch/>
        </p:blipFill>
        <p:spPr>
          <a:xfrm>
            <a:off x="653293" y="1306159"/>
            <a:ext cx="6459827" cy="478925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>
            <a:defPPr>
              <a:defRPr lang="de-DE"/>
            </a:defPPr>
            <a:lvl1pPr marL="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723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7445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6168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489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3614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2337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106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4978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F2C54E-A146-436A-8925-9F041D809DB7}" type="slidenum"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18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4354" b="1" strike="noStrike" spc="-1">
                <a:solidFill>
                  <a:srgbClr val="2A6099"/>
                </a:solidFill>
                <a:latin typeface="Arial"/>
              </a:rPr>
              <a:t>Neues Schulgebäude</a:t>
            </a:r>
            <a:endParaRPr lang="de-DE" sz="4354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5" name="Grafik 64"/>
          <p:cNvPicPr/>
          <p:nvPr/>
        </p:nvPicPr>
        <p:blipFill>
          <a:blip r:embed="rId2"/>
          <a:stretch/>
        </p:blipFill>
        <p:spPr>
          <a:xfrm>
            <a:off x="8272119" y="273423"/>
            <a:ext cx="3308936" cy="690087"/>
          </a:xfrm>
          <a:prstGeom prst="rect">
            <a:avLst/>
          </a:prstGeom>
          <a:ln w="0">
            <a:noFill/>
          </a:ln>
        </p:spPr>
      </p:pic>
      <p:pic>
        <p:nvPicPr>
          <p:cNvPr id="66" name="Grafik 65"/>
          <p:cNvPicPr/>
          <p:nvPr/>
        </p:nvPicPr>
        <p:blipFill>
          <a:blip r:embed="rId3"/>
          <a:stretch/>
        </p:blipFill>
        <p:spPr>
          <a:xfrm>
            <a:off x="609755" y="1306159"/>
            <a:ext cx="5606470" cy="3153503"/>
          </a:xfrm>
          <a:prstGeom prst="rect">
            <a:avLst/>
          </a:prstGeom>
          <a:ln w="29160">
            <a:noFill/>
          </a:ln>
        </p:spPr>
      </p:pic>
      <p:pic>
        <p:nvPicPr>
          <p:cNvPr id="67" name="Grafik 66"/>
          <p:cNvPicPr/>
          <p:nvPr/>
        </p:nvPicPr>
        <p:blipFill>
          <a:blip r:embed="rId4"/>
          <a:stretch/>
        </p:blipFill>
        <p:spPr>
          <a:xfrm>
            <a:off x="6313316" y="1306159"/>
            <a:ext cx="5615613" cy="3156116"/>
          </a:xfrm>
          <a:prstGeom prst="rect">
            <a:avLst/>
          </a:prstGeom>
          <a:ln w="29160">
            <a:noFill/>
          </a:ln>
        </p:spPr>
      </p:pic>
      <p:sp>
        <p:nvSpPr>
          <p:cNvPr id="68" name="Textfeld 67"/>
          <p:cNvSpPr txBox="1"/>
          <p:nvPr/>
        </p:nvSpPr>
        <p:spPr>
          <a:xfrm>
            <a:off x="2830225" y="4794910"/>
            <a:ext cx="7401568" cy="865113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Kombination aus Holz, Beton und Stahl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>
            <a:defPPr>
              <a:defRPr lang="de-DE"/>
            </a:defPPr>
            <a:lvl1pPr marL="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723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7445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6168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489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3614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2337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106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4978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046217-11C0-4628-BD4B-1D9060225A33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16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4354" b="1" strike="noStrike" spc="-1">
                <a:solidFill>
                  <a:srgbClr val="2A6099"/>
                </a:solidFill>
                <a:latin typeface="Arial"/>
              </a:rPr>
              <a:t>Neues Schulgebäude</a:t>
            </a:r>
            <a:endParaRPr lang="de-DE" sz="4354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113120" y="1306159"/>
            <a:ext cx="4396967" cy="47892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Holzbau- und Stahlbetonelemente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...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...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Grafik 50"/>
          <p:cNvPicPr/>
          <p:nvPr/>
        </p:nvPicPr>
        <p:blipFill>
          <a:blip r:embed="rId2"/>
          <a:stretch/>
        </p:blipFill>
        <p:spPr>
          <a:xfrm>
            <a:off x="8272119" y="273423"/>
            <a:ext cx="3308936" cy="690087"/>
          </a:xfrm>
          <a:prstGeom prst="rect">
            <a:avLst/>
          </a:prstGeom>
          <a:ln w="0">
            <a:noFill/>
          </a:ln>
        </p:spPr>
      </p:pic>
      <p:pic>
        <p:nvPicPr>
          <p:cNvPr id="52" name="Grafik 51"/>
          <p:cNvPicPr/>
          <p:nvPr/>
        </p:nvPicPr>
        <p:blipFill>
          <a:blip r:embed="rId3"/>
          <a:stretch/>
        </p:blipFill>
        <p:spPr>
          <a:xfrm>
            <a:off x="302372" y="1226048"/>
            <a:ext cx="11207715" cy="4423525"/>
          </a:xfrm>
          <a:prstGeom prst="rect">
            <a:avLst/>
          </a:prstGeom>
          <a:ln w="0">
            <a:noFill/>
          </a:ln>
        </p:spPr>
      </p:pic>
      <p:sp>
        <p:nvSpPr>
          <p:cNvPr id="53" name="Textfeld 52"/>
          <p:cNvSpPr txBox="1"/>
          <p:nvPr/>
        </p:nvSpPr>
        <p:spPr>
          <a:xfrm>
            <a:off x="302372" y="4477513"/>
            <a:ext cx="6446330" cy="2176932"/>
          </a:xfrm>
          <a:prstGeom prst="rect">
            <a:avLst/>
          </a:prstGeom>
          <a:noFill/>
          <a:ln w="0">
            <a:noFill/>
          </a:ln>
        </p:spPr>
        <p:txBody>
          <a:bodyPr lIns="108847" tIns="54423" rIns="108847" bIns="54423" anchor="t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177" b="0" strike="noStrike" spc="-1">
                <a:solidFill>
                  <a:srgbClr val="2A6099"/>
                </a:solidFill>
                <a:latin typeface="Arial"/>
              </a:rPr>
              <a:t>Haus 1: Mensa</a:t>
            </a:r>
            <a:endParaRPr lang="de-DE" sz="2177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de-DE" sz="2177" b="0" strike="noStrike" spc="-1">
                <a:solidFill>
                  <a:srgbClr val="2A6099"/>
                </a:solidFill>
                <a:latin typeface="Arial"/>
              </a:rPr>
              <a:t>Haus 2 &amp; 3: Lernhäuser (Klassen 5-10)</a:t>
            </a:r>
            <a:endParaRPr lang="de-DE" sz="2177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de-DE" sz="2177" b="0" strike="noStrike" spc="-1">
                <a:solidFill>
                  <a:srgbClr val="2A6099"/>
                </a:solidFill>
                <a:latin typeface="Arial"/>
              </a:rPr>
              <a:t>Haus 4 Lernhaus (Klassen 11-13)</a:t>
            </a:r>
            <a:endParaRPr lang="de-DE" sz="2177" b="0" strike="noStrike" spc="-1">
              <a:solidFill>
                <a:srgbClr val="000000"/>
              </a:solidFill>
              <a:latin typeface="Arial"/>
            </a:endParaRPr>
          </a:p>
          <a:p>
            <a:endParaRPr lang="de-DE" sz="2177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de-DE" sz="2177" b="0" strike="noStrike" spc="-1">
                <a:solidFill>
                  <a:srgbClr val="2A6099"/>
                </a:solidFill>
                <a:latin typeface="Arial"/>
              </a:rPr>
              <a:t>- Alle Häuser sind im OG 3 miteinander verbunden</a:t>
            </a:r>
            <a:endParaRPr lang="de-DE" sz="2177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de-DE" sz="2177" b="0" strike="noStrike" spc="-1">
                <a:solidFill>
                  <a:srgbClr val="2A6099"/>
                </a:solidFill>
                <a:latin typeface="Arial"/>
              </a:rPr>
              <a:t>- Mehrere Pausenhöfe</a:t>
            </a:r>
            <a:endParaRPr lang="de-DE" sz="2177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>
            <a:defPPr>
              <a:defRPr lang="de-DE"/>
            </a:defPPr>
            <a:lvl1pPr marL="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723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7445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6168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489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3614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2337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106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4978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CC480-A9F5-4027-B0F9-C2B20981949F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de-DE" sz="4354" b="1" spc="-1" dirty="0">
                <a:solidFill>
                  <a:srgbClr val="2A6099"/>
                </a:solidFill>
                <a:latin typeface="Arial"/>
              </a:rPr>
              <a:t>Cluster im neuen Gebäude</a:t>
            </a:r>
            <a:endParaRPr lang="de-DE" sz="4354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7113120" y="1306159"/>
            <a:ext cx="4396967" cy="47892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defPPr>
              <a:defRPr lang="de-DE"/>
            </a:defPPr>
            <a:lvl1pPr marL="0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93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5875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8813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175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4688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7626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0564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501" algn="l" defTabSz="1105875" rtl="0" eaLnBrk="1" latinLnBrk="0" hangingPunct="1">
              <a:defRPr sz="2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Holzbau- und Stahlbetonelemente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...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spcBef>
                <a:spcPts val="2399"/>
              </a:spcBef>
              <a:spcAft>
                <a:spcPts val="2399"/>
              </a:spcAft>
              <a:buNone/>
            </a:pPr>
            <a:r>
              <a:rPr lang="de-DE" sz="2661" b="0" strike="noStrike" spc="-1">
                <a:solidFill>
                  <a:srgbClr val="2A6099"/>
                </a:solidFill>
                <a:latin typeface="Arial"/>
              </a:rPr>
              <a:t> - ...</a:t>
            </a:r>
            <a:endParaRPr lang="de-DE" sz="2661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Grafik 50"/>
          <p:cNvPicPr/>
          <p:nvPr/>
        </p:nvPicPr>
        <p:blipFill>
          <a:blip r:embed="rId2"/>
          <a:stretch/>
        </p:blipFill>
        <p:spPr>
          <a:xfrm>
            <a:off x="8272119" y="273423"/>
            <a:ext cx="3308936" cy="690087"/>
          </a:xfrm>
          <a:prstGeom prst="rect">
            <a:avLst/>
          </a:prstGeom>
          <a:ln w="0">
            <a:noFill/>
          </a:ln>
        </p:spPr>
      </p:pic>
      <p:pic>
        <p:nvPicPr>
          <p:cNvPr id="52" name="Grafik 51"/>
          <p:cNvPicPr/>
          <p:nvPr/>
        </p:nvPicPr>
        <p:blipFill>
          <a:blip r:embed="rId3"/>
          <a:srcRect/>
          <a:stretch/>
        </p:blipFill>
        <p:spPr>
          <a:xfrm>
            <a:off x="681914" y="1316596"/>
            <a:ext cx="9496559" cy="5166524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>
            <a:defPPr>
              <a:defRPr lang="de-DE"/>
            </a:defPPr>
            <a:lvl1pPr marL="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723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7445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6168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7489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43614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12337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81060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49782" algn="l" defTabSz="1337445" rtl="0" eaLnBrk="1" latinLnBrk="0" hangingPunct="1">
              <a:defRPr sz="2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ACC480-A9F5-4027-B0F9-C2B20981949F}" type="slidenum"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03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23" y="899485"/>
            <a:ext cx="10813001" cy="421405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11200" b="1" dirty="0">
                <a:latin typeface="Comic Sans MS" panose="030F0702030302020204" pitchFamily="66" charset="0"/>
              </a:rPr>
              <a:t>4. Aufnahmeverfahren und –</a:t>
            </a:r>
            <a:r>
              <a:rPr lang="de-DE" sz="11200" b="1" dirty="0" err="1">
                <a:latin typeface="Comic Sans MS" panose="030F0702030302020204" pitchFamily="66" charset="0"/>
              </a:rPr>
              <a:t>kriterien</a:t>
            </a:r>
            <a:r>
              <a:rPr lang="de-DE" sz="11200" b="1" dirty="0">
                <a:latin typeface="Comic Sans MS" panose="030F0702030302020204" pitchFamily="66" charset="0"/>
              </a:rPr>
              <a:t>:</a:t>
            </a:r>
          </a:p>
          <a:p>
            <a:pPr algn="l"/>
            <a:r>
              <a:rPr lang="de-DE" sz="11200" b="1" dirty="0">
                <a:latin typeface="Comic Sans MS" panose="030F0702030302020204" pitchFamily="66" charset="0"/>
              </a:rPr>
              <a:t>   </a:t>
            </a:r>
            <a:r>
              <a:rPr lang="de-DE" sz="9600" b="1" dirty="0">
                <a:latin typeface="Comic Sans MS" panose="030F0702030302020204" pitchFamily="66" charset="0"/>
              </a:rPr>
              <a:t>6 Züge - 162 Kinder (144 + 18 im Gemeinsamen Lernen)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7200" b="1" u="sng" dirty="0">
                <a:latin typeface="Comic Sans MS" panose="030F0702030302020204" pitchFamily="66" charset="0"/>
              </a:rPr>
              <a:t>Kriterien für die Aufnahme (Regelkinder)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7400" b="1" u="sng" dirty="0"/>
          </a:p>
          <a:p>
            <a:pPr algn="l"/>
            <a:r>
              <a:rPr lang="de-DE" sz="7400" b="1" dirty="0"/>
              <a:t>	</a:t>
            </a:r>
            <a:r>
              <a:rPr lang="de-DE" sz="7400" b="1" dirty="0">
                <a:latin typeface="Comic Sans MS" panose="030F0702030302020204" pitchFamily="66" charset="0"/>
              </a:rPr>
              <a:t>1.) Leistungsheterogenität (Notenschnitt aus D, M, SU)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800" b="1" dirty="0">
              <a:latin typeface="Comic Sans MS" panose="030F0702030302020204" pitchFamily="66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3800" b="1" dirty="0">
              <a:latin typeface="Comic Sans MS" panose="030F0702030302020204" pitchFamily="66" charset="0"/>
            </a:endParaRPr>
          </a:p>
          <a:p>
            <a:pPr algn="l"/>
            <a:r>
              <a:rPr lang="de-DE" sz="3800" b="1" dirty="0">
                <a:latin typeface="Comic Sans MS" panose="030F0702030302020204" pitchFamily="66" charset="0"/>
              </a:rPr>
              <a:t>	</a:t>
            </a:r>
            <a:r>
              <a:rPr lang="de-DE" sz="7200" b="1" dirty="0">
                <a:latin typeface="Comic Sans MS" panose="030F0702030302020204" pitchFamily="66" charset="0"/>
              </a:rPr>
              <a:t>2.) Losverfahren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de-DE" sz="5500" b="1" dirty="0"/>
          </a:p>
          <a:p>
            <a:pPr algn="l"/>
            <a:r>
              <a:rPr lang="de-DE" sz="72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de-DE" sz="8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sz="8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Anmeldegespräche finden statt in der Zeit vom 7.2. – 14.02.2025</a:t>
            </a:r>
          </a:p>
          <a:p>
            <a:pPr algn="l">
              <a:lnSpc>
                <a:spcPct val="120000"/>
              </a:lnSpc>
            </a:pPr>
            <a:r>
              <a:rPr lang="de-DE" sz="8000" b="1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80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Zu- bzw. Absagen werden zentral über die Stadt versendet (am 20.2.2025)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de-DE" sz="2000" b="1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77282" y="99358"/>
            <a:ext cx="11812555" cy="672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77282" y="5851982"/>
            <a:ext cx="11812555" cy="6959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27FAA33E-BC42-2DEF-5CA7-25A80D1DD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1871" y="2264672"/>
            <a:ext cx="646703" cy="641651"/>
          </a:xfrm>
          <a:prstGeom prst="rect">
            <a:avLst/>
          </a:prstGeom>
        </p:spPr>
      </p:pic>
      <p:pic>
        <p:nvPicPr>
          <p:cNvPr id="9" name="Grafik 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9C47147-3E69-DE8A-D6A7-4D06FC55B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05537" y="2264672"/>
            <a:ext cx="646703" cy="6416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891BE49-943F-4585-0678-2EB2D229B889}"/>
              </a:ext>
            </a:extLst>
          </p:cNvPr>
          <p:cNvSpPr txBox="1"/>
          <p:nvPr/>
        </p:nvSpPr>
        <p:spPr>
          <a:xfrm flipV="1">
            <a:off x="9942991" y="6789148"/>
            <a:ext cx="176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4" tooltip="https://foto.wuestenigel.com/bube-dame-konig-ass-spielkarten-auf-weiszem-hintergrund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5" tooltip="https://creativecommons.org/licenses/by/3.0/"/>
              </a:rPr>
              <a:t>CC BY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40520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247" y="1006018"/>
            <a:ext cx="9400672" cy="484596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Comic Sans MS" panose="030F0702030302020204" pitchFamily="66" charset="0"/>
              </a:rPr>
              <a:t>4.Anmeldegespräche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7.2. – 14.02.2025 </a:t>
            </a:r>
            <a:endParaRPr lang="de-DE" kern="1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sz="2800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de-DE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de-DE" dirty="0">
                <a:latin typeface="Comic Sans MS" panose="030F0702030302020204" pitchFamily="66" charset="0"/>
              </a:rPr>
              <a:t>ermine für die Anmeldegespräche bitte am Tag der offenen Tür vereinbaren – persönlich oder digital.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de-DE" kern="1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Digitaler Kalender auf der Homepage (Terminland)</a:t>
            </a:r>
            <a:endParaRPr lang="de-DE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77282" y="99358"/>
            <a:ext cx="11812555" cy="672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77282" y="5851982"/>
            <a:ext cx="11812555" cy="6959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400"/>
              <a:t>S</a:t>
            </a:r>
            <a:endParaRPr lang="de-DE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85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576" y="1316038"/>
            <a:ext cx="9832639" cy="344627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	</a:t>
            </a:r>
            <a:r>
              <a:rPr lang="de-DE" sz="5100" b="1" dirty="0">
                <a:latin typeface="Comic Sans MS" panose="030F0702030302020204" pitchFamily="66" charset="0"/>
              </a:rPr>
              <a:t>Ablauf: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1. Wir stellen uns vor:</a:t>
            </a:r>
            <a:r>
              <a:rPr lang="de-DE" sz="3600" dirty="0">
                <a:latin typeface="Comic Sans MS" panose="030F0702030302020204" pitchFamily="66" charset="0"/>
              </a:rPr>
              <a:t> kommissarische Schulleitung, stellvertretender SL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2. Schulform &amp; unser Konzept</a:t>
            </a:r>
            <a:r>
              <a:rPr lang="de-DE" sz="3600" dirty="0">
                <a:latin typeface="Comic Sans MS" panose="030F0702030302020204" pitchFamily="66" charset="0"/>
              </a:rPr>
              <a:t>: Besonderheiten der Gesamtschule, Abschlüsse, </a:t>
            </a:r>
          </a:p>
          <a:p>
            <a:pPr algn="l">
              <a:lnSpc>
                <a:spcPct val="120000"/>
              </a:lnSpc>
            </a:pPr>
            <a:r>
              <a:rPr lang="de-DE" sz="3600" dirty="0">
                <a:latin typeface="Comic Sans MS" panose="030F0702030302020204" pitchFamily="66" charset="0"/>
              </a:rPr>
              <a:t>      Neues wagen, Lernformate, Stundenraster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3. Interim Am Wassermann und Neubau in der </a:t>
            </a:r>
            <a:r>
              <a:rPr lang="de-DE" sz="3600" b="1" dirty="0" err="1">
                <a:latin typeface="Comic Sans MS" panose="030F0702030302020204" pitchFamily="66" charset="0"/>
              </a:rPr>
              <a:t>Fitzmauricestraße</a:t>
            </a:r>
            <a:endParaRPr lang="de-DE" sz="3600" b="1" dirty="0">
              <a:latin typeface="Comic Sans MS" panose="030F0702030302020204" pitchFamily="66" charset="0"/>
            </a:endParaRP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4. Aufnahmeverfahren</a:t>
            </a:r>
            <a:r>
              <a:rPr lang="de-DE" sz="3600" dirty="0">
                <a:latin typeface="Comic Sans MS" panose="030F0702030302020204" pitchFamily="66" charset="0"/>
              </a:rPr>
              <a:t>: Termine – Ort der Anmeldung</a:t>
            </a:r>
          </a:p>
          <a:p>
            <a:pPr algn="l">
              <a:lnSpc>
                <a:spcPct val="120000"/>
              </a:lnSpc>
            </a:pPr>
            <a:r>
              <a:rPr lang="de-DE" sz="3600" b="1" dirty="0">
                <a:latin typeface="Comic Sans MS" panose="030F0702030302020204" pitchFamily="66" charset="0"/>
              </a:rPr>
              <a:t>5. Ihre Fragen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205273" y="99359"/>
            <a:ext cx="11821886" cy="7590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39958" y="5859624"/>
            <a:ext cx="11887200" cy="688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11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sz="2000" b="1" dirty="0">
                <a:latin typeface="Comic Sans MS" panose="030F0702030302020204" pitchFamily="66" charset="0"/>
              </a:rPr>
              <a:t>Anmeldegespräche- bitte bringen Sie </a:t>
            </a:r>
            <a:r>
              <a:rPr lang="de-DE" sz="2000" b="1" u="sng" dirty="0">
                <a:latin typeface="Comic Sans MS" panose="030F0702030302020204" pitchFamily="66" charset="0"/>
              </a:rPr>
              <a:t>Ihr Kind</a:t>
            </a:r>
            <a:r>
              <a:rPr lang="de-DE" sz="2000" b="1" dirty="0">
                <a:latin typeface="Comic Sans MS" panose="030F0702030302020204" pitchFamily="66" charset="0"/>
              </a:rPr>
              <a:t> mit </a:t>
            </a:r>
            <a:r>
              <a:rPr lang="de-DE" sz="2000" b="1" u="sng" dirty="0">
                <a:latin typeface="Comic Sans MS" panose="030F0702030302020204" pitchFamily="66" charset="0"/>
              </a:rPr>
              <a:t>und</a:t>
            </a:r>
            <a:r>
              <a:rPr lang="de-DE" sz="2000" b="1" dirty="0">
                <a:latin typeface="Comic Sans MS" panose="030F0702030302020204" pitchFamily="66" charset="0"/>
              </a:rPr>
              <a:t> diese Unterlagen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88763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200" dirty="0">
                <a:latin typeface="Comic Sans MS" panose="030F0702030302020204" pitchFamily="66" charset="0"/>
              </a:rPr>
              <a:t>den Anmeldeschein der Stadt Köln </a:t>
            </a:r>
          </a:p>
          <a:p>
            <a:pPr marL="0" indent="0">
              <a:buNone/>
            </a:pPr>
            <a:r>
              <a:rPr lang="de-DE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(nur noch Erstwunsch)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Zeugnis der Klasse 4.1 (Original + Kopie)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Ggf. Sorgerechtsbescheid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Einverständniserklärung des 2. Elternteils zur Anmeldung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Zweite Unterschrift auf dem Anmeldebogen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Ggf. Bescheinigungen über LRS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Ein Passfoto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de-DE" sz="2200" dirty="0">
                <a:latin typeface="Comic Sans MS" panose="030F0702030302020204" pitchFamily="66" charset="0"/>
              </a:rPr>
              <a:t>Schulformempfehlung der Grundschule</a:t>
            </a:r>
          </a:p>
          <a:p>
            <a:endParaRPr lang="de-DE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75717" y="2412221"/>
            <a:ext cx="5181600" cy="4351338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2200" dirty="0">
                <a:latin typeface="Comic Sans MS" panose="030F0702030302020204" pitchFamily="66" charset="0"/>
              </a:rPr>
              <a:t>9.Informationsschreiben der Stadt Köln</a:t>
            </a:r>
          </a:p>
          <a:p>
            <a:pPr marL="0" indent="0">
              <a:buNone/>
            </a:pPr>
            <a:r>
              <a:rPr lang="de-DE" sz="2200" dirty="0">
                <a:latin typeface="Comic Sans MS" panose="030F0702030302020204" pitchFamily="66" charset="0"/>
              </a:rPr>
              <a:t>10.Letzter Förderplan/AOSF-Bescheid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50920" y="99358"/>
            <a:ext cx="11838917" cy="6818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285610" y="6035247"/>
            <a:ext cx="11620779" cy="6247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B8F1132-DF31-49C4-B6FE-F4F12C4D8B17}"/>
              </a:ext>
            </a:extLst>
          </p:cNvPr>
          <p:cNvSpPr/>
          <p:nvPr/>
        </p:nvSpPr>
        <p:spPr>
          <a:xfrm>
            <a:off x="8645143" y="1985586"/>
            <a:ext cx="32390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Homepage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301A271-0804-43EE-A076-81E07967893E}"/>
              </a:ext>
            </a:extLst>
          </p:cNvPr>
          <p:cNvSpPr/>
          <p:nvPr/>
        </p:nvSpPr>
        <p:spPr>
          <a:xfrm>
            <a:off x="285610" y="6000155"/>
            <a:ext cx="11249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Hinweis: vorgezogenes Anmeldeverfahren Gesamtschulen</a:t>
            </a:r>
          </a:p>
        </p:txBody>
      </p:sp>
      <p:sp>
        <p:nvSpPr>
          <p:cNvPr id="10" name="Rechteck 9"/>
          <p:cNvSpPr/>
          <p:nvPr/>
        </p:nvSpPr>
        <p:spPr>
          <a:xfrm rot="20305625">
            <a:off x="4827292" y="1746528"/>
            <a:ext cx="4243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Anmeldeunterlagen ab </a:t>
            </a:r>
            <a:r>
              <a:rPr lang="de-DE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12/2024 auf unserer Homepage.</a:t>
            </a:r>
            <a:endParaRPr lang="de-DE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84" y="2631917"/>
            <a:ext cx="2069745" cy="20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50920" y="99358"/>
            <a:ext cx="11838917" cy="6818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213064" y="5866076"/>
            <a:ext cx="11776773" cy="6818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223" r="1405" b="1"/>
          <a:stretch/>
        </p:blipFill>
        <p:spPr>
          <a:xfrm>
            <a:off x="3766657" y="788565"/>
            <a:ext cx="3993160" cy="5574382"/>
          </a:xfrm>
          <a:prstGeom prst="rect">
            <a:avLst/>
          </a:prstGeom>
        </p:spPr>
      </p:pic>
      <p:sp>
        <p:nvSpPr>
          <p:cNvPr id="9" name="Ovale Legende 8"/>
          <p:cNvSpPr/>
          <p:nvPr/>
        </p:nvSpPr>
        <p:spPr>
          <a:xfrm>
            <a:off x="213065" y="2315361"/>
            <a:ext cx="2848918" cy="20385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Tag der offenen Tür: Samstag, 30.11.2024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2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04EC-F2C3-B6D2-CF89-8B4A4C4A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305"/>
            <a:ext cx="10942468" cy="1325563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Comic Sans MS" panose="030F0702030302020204" pitchFamily="66" charset="0"/>
              </a:rPr>
              <a:t>1. Wir stellen uns vor: Kommissarisches Schulleitungsteam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F5E33F-7493-F244-2D9F-CBFB2C454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Sven Dillmann (stellvertretender Schulleiter)	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Comic Sans MS" panose="030F0702030302020204" pitchFamily="66" charset="0"/>
              </a:rPr>
              <a:t>Ein paar Informationen …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Lehrer für die Fächer Deutsch, Sport, Latein; Beauftragter für Lehramtsausbildung sowie  Bildung und Gesundheit; Abteilungsleiter der gymnasialen Oberstufe einer Gesamtschule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Familie: 4 Kinder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Hobbies: Judo, Joggen</a:t>
            </a:r>
          </a:p>
          <a:p>
            <a:endParaRPr lang="de-DE" b="1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AF776D-C8F1-A2FD-38C2-89BDD97D7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Birgit Specht (komm. Schulleiterin)</a:t>
            </a:r>
          </a:p>
          <a:p>
            <a:pPr>
              <a:lnSpc>
                <a:spcPct val="120000"/>
              </a:lnSpc>
            </a:pPr>
            <a:r>
              <a:rPr lang="de-DE" b="1" dirty="0">
                <a:latin typeface="Comic Sans MS" panose="030F0702030302020204" pitchFamily="66" charset="0"/>
              </a:rPr>
              <a:t>Ein paar Informationen …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Lehrerin für die Fächer Deutsch, Sozialwissenschaften, WP Darstellen und Gestalten, Zertifikat als Studien- und Berufswahlkoordinatorin, ehemals  Abteilungsleiterin I , aktuell didaktische Leiterin an einer Gesamtschule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Familie: 2 erwachsene Töchter</a:t>
            </a:r>
          </a:p>
          <a:p>
            <a:pPr>
              <a:lnSpc>
                <a:spcPct val="120000"/>
              </a:lnSpc>
            </a:pPr>
            <a:r>
              <a:rPr lang="de-DE" dirty="0">
                <a:latin typeface="Comic Sans MS" panose="030F0702030302020204" pitchFamily="66" charset="0"/>
              </a:rPr>
              <a:t>Hobbies: Joggen, Lesen, Theater, Gartenarbeit …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DAF76B-4DA0-4766-A5E4-38F48EDF34D7}"/>
              </a:ext>
            </a:extLst>
          </p:cNvPr>
          <p:cNvSpPr/>
          <p:nvPr/>
        </p:nvSpPr>
        <p:spPr>
          <a:xfrm>
            <a:off x="204186" y="136997"/>
            <a:ext cx="11832303" cy="72413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7735DE1-38CF-C88C-2B0C-CCAD5CB662FC}"/>
              </a:ext>
            </a:extLst>
          </p:cNvPr>
          <p:cNvSpPr/>
          <p:nvPr/>
        </p:nvSpPr>
        <p:spPr>
          <a:xfrm>
            <a:off x="349898" y="6054050"/>
            <a:ext cx="11644603" cy="6324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5573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43" y="1007496"/>
            <a:ext cx="9231433" cy="4437620"/>
          </a:xfrm>
        </p:spPr>
        <p:txBody>
          <a:bodyPr>
            <a:normAutofit/>
          </a:bodyPr>
          <a:lstStyle/>
          <a:p>
            <a:pPr algn="l"/>
            <a:r>
              <a:rPr lang="de-DE" sz="4000" b="1" dirty="0">
                <a:latin typeface="Comic Sans MS" panose="030F0702030302020204" pitchFamily="66" charset="0"/>
              </a:rPr>
              <a:t>2. </a:t>
            </a:r>
            <a:r>
              <a:rPr lang="de-DE" sz="2800" b="1" dirty="0">
                <a:latin typeface="Comic Sans MS" panose="030F0702030302020204" pitchFamily="66" charset="0"/>
              </a:rPr>
              <a:t>Schulform Gesamtschule</a:t>
            </a:r>
          </a:p>
          <a:p>
            <a:pPr algn="l"/>
            <a:endParaRPr lang="de-DE" sz="34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6532" y="99358"/>
            <a:ext cx="11789999" cy="706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86612" y="5840963"/>
            <a:ext cx="11709919" cy="706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16473" y="1703184"/>
            <a:ext cx="85289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000" dirty="0"/>
              <a:t>Kinder mit unterschiedlichen Schulformempfehlungen: HS, RS, GY, in der Regel auch offen für Kinder mit sonderpädagogischem Unterstützungsbedarf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Alle Fächer der APO SI (Deutsch, Mathe, Englisch, Sport, Musik, Kunst …)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Fördern und Fordern (Schulgesetz)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Ab Klasse 7 ein WP-Fach (eine Fremdsprache, z. B. Spanisch, Arbeitslehre, Naturwissenschaften, Darstellen und Gestalten, Informatik)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Kein „Sitzenbleiben“ (bis Klasse 9 einschließlich)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Gebundener Ganztag (Mittagessen, </a:t>
            </a:r>
            <a:r>
              <a:rPr lang="de-DE" sz="2000" dirty="0" err="1"/>
              <a:t>Chillout</a:t>
            </a:r>
            <a:r>
              <a:rPr lang="de-DE" sz="2000" dirty="0"/>
              <a:t> als Mittagsangebot, Spielausleihe, Soccer Court für Fußball)  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Keine Hausaufgaben (Ausnahme: Vokabeln für Fremdsprachen)</a:t>
            </a:r>
          </a:p>
          <a:p>
            <a:pPr marL="285750" indent="-285750">
              <a:buFontTx/>
              <a:buChar char="-"/>
            </a:pPr>
            <a:r>
              <a:rPr lang="de-DE" sz="2000" dirty="0"/>
              <a:t>Differenzierung in E- und G-Kurse in Deutsch, Mathe, Englisch (Bevorzugt wird die innere Differenzierung)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79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577" y="1316038"/>
            <a:ext cx="9164778" cy="369219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0000"/>
              </a:lnSpc>
            </a:pPr>
            <a:r>
              <a:rPr lang="de-DE" sz="2800" b="1" dirty="0">
                <a:latin typeface="Comic Sans MS" panose="030F0702030302020204" pitchFamily="66" charset="0"/>
              </a:rPr>
              <a:t>Abschlüsse an der GE Ossendorf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u="sng" dirty="0">
                <a:latin typeface="Comic Sans MS" panose="030F0702030302020204" pitchFamily="66" charset="0"/>
              </a:rPr>
              <a:t>alle Abschlüsse der Sekundarstufe I:</a:t>
            </a:r>
            <a:r>
              <a:rPr lang="de-DE" sz="2600" b="1" dirty="0">
                <a:latin typeface="Comic Sans MS" panose="030F0702030302020204" pitchFamily="66" charset="0"/>
              </a:rPr>
              <a:t>                                    ESA (erster Schulabschluss nach Klasse 9)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EESA (= erster, erweiterter Schulabschluss nach Klasse 10)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MSA (= mittlerer Schulabschluss nach Klasse 10)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dirty="0">
                <a:latin typeface="Comic Sans MS" panose="030F0702030302020204" pitchFamily="66" charset="0"/>
              </a:rPr>
              <a:t>MSA+Q (= mittlerer Schulabschluss nach Klasse 10 mit Qualifikationsvermerk, Berechtigung zum Besuch der gymnasialen Oberstufe)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600" b="1" u="sng" dirty="0">
                <a:latin typeface="Comic Sans MS" panose="030F0702030302020204" pitchFamily="66" charset="0"/>
              </a:rPr>
              <a:t>gymnasiale Oberstufe: </a:t>
            </a:r>
          </a:p>
          <a:p>
            <a:pPr algn="l">
              <a:lnSpc>
                <a:spcPct val="100000"/>
              </a:lnSpc>
            </a:pPr>
            <a:r>
              <a:rPr lang="de-DE" sz="2600" b="1" dirty="0">
                <a:latin typeface="Comic Sans MS" panose="030F0702030302020204" pitchFamily="66" charset="0"/>
              </a:rPr>
              <a:t> </a:t>
            </a:r>
            <a:r>
              <a:rPr lang="de-DE" sz="26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de-DE" sz="2600" b="1" dirty="0">
                <a:latin typeface="Comic Sans MS" panose="030F0702030302020204" pitchFamily="66" charset="0"/>
              </a:rPr>
              <a:t>schulischer Teil der Fachhochschulreife</a:t>
            </a:r>
          </a:p>
          <a:p>
            <a:pPr algn="l">
              <a:lnSpc>
                <a:spcPct val="100000"/>
              </a:lnSpc>
            </a:pPr>
            <a:r>
              <a:rPr lang="de-DE" sz="2600" b="1" dirty="0">
                <a:latin typeface="Comic Sans MS" panose="030F0702030302020204" pitchFamily="66" charset="0"/>
                <a:sym typeface="Wingdings" panose="05000000000000000000" pitchFamily="2" charset="2"/>
              </a:rPr>
              <a:t>  A</a:t>
            </a:r>
            <a:r>
              <a:rPr lang="de-DE" sz="2600" b="1" dirty="0">
                <a:latin typeface="Comic Sans MS" panose="030F0702030302020204" pitchFamily="66" charset="0"/>
              </a:rPr>
              <a:t>llgemeine Hochschulreife (Abitur) nach Klasse 13/Q2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2636" y="99358"/>
            <a:ext cx="11840547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02636" y="5954530"/>
            <a:ext cx="11840547" cy="6798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932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166" y="1158949"/>
            <a:ext cx="8156272" cy="405224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e-DE" sz="8600" b="1" dirty="0">
                <a:latin typeface="Comic Sans MS" panose="030F0702030302020204" pitchFamily="66" charset="0"/>
              </a:rPr>
              <a:t>2. </a:t>
            </a:r>
            <a:r>
              <a:rPr lang="de-DE" sz="11200" b="1" dirty="0">
                <a:latin typeface="Comic Sans MS" panose="030F0702030302020204" pitchFamily="66" charset="0"/>
              </a:rPr>
              <a:t>Schulform &amp; unser Konzept: Neues wagen - warum? </a:t>
            </a:r>
            <a:endParaRPr lang="de-DE" sz="3800" b="1" dirty="0">
              <a:latin typeface="Comic Sans MS" panose="030F0702030302020204" pitchFamily="66" charset="0"/>
            </a:endParaRPr>
          </a:p>
          <a:p>
            <a:pPr algn="l">
              <a:lnSpc>
                <a:spcPct val="120000"/>
              </a:lnSpc>
            </a:pPr>
            <a:r>
              <a:rPr lang="de-DE" sz="6200" b="1" dirty="0">
                <a:latin typeface="Comic Sans MS" panose="030F0702030302020204" pitchFamily="66" charset="0"/>
              </a:rPr>
              <a:t>- </a:t>
            </a:r>
            <a:r>
              <a:rPr lang="de-DE" sz="7200" b="1" dirty="0">
                <a:latin typeface="Comic Sans MS" panose="030F0702030302020204" pitchFamily="66" charset="0"/>
              </a:rPr>
              <a:t>jede Stunde andere Fächer und das im kurzen 45 Minuten-Takt widerspricht unserem „natürlichen“ Lernen 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ständiges Umschalten im Denken/Lernen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Lehrer*innen stehen vorne und vermitteln Wissen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Schüler*innen sind häufig „passiv“, nur Zuhörer, werden „belehrt“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Interessen der Schüler*innen sind „unwichtig“ 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der Sinn des Wissens bleibt unklar – wozu das ganze Wissen?  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mangelnde Verwendbarkeit/Anwendung des Gelernten</a:t>
            </a:r>
          </a:p>
          <a:p>
            <a:pPr algn="l">
              <a:lnSpc>
                <a:spcPct val="120000"/>
              </a:lnSpc>
            </a:pPr>
            <a:r>
              <a:rPr lang="de-DE" sz="7200" b="1" dirty="0">
                <a:latin typeface="Comic Sans MS" panose="030F0702030302020204" pitchFamily="66" charset="0"/>
              </a:rPr>
              <a:t>- (echte) Talente der Schüler*innen spielen keine/kaum eine Rolle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06532" y="99358"/>
            <a:ext cx="11789999" cy="7069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86612" y="5840963"/>
            <a:ext cx="11709919" cy="7069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83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165" y="1158949"/>
            <a:ext cx="10033486" cy="38049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teach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less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,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learn</a:t>
            </a:r>
            <a:r>
              <a:rPr lang="de-DE" sz="4000" b="1" i="1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sz="4000" b="1" i="1" dirty="0" err="1">
                <a:latin typeface="Comic Sans MS" panose="030F0702030302020204" pitchFamily="66" charset="0"/>
                <a:sym typeface="Wingdings" panose="05000000000000000000" pitchFamily="2" charset="2"/>
              </a:rPr>
              <a:t>more</a:t>
            </a:r>
            <a:endParaRPr lang="de-DE" sz="4000" b="1" i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 lernen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Lernbüro)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zusammenzuleben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Werkstatt)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zu handeln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Projekt)</a:t>
            </a:r>
            <a:endParaRPr lang="de-DE" sz="3300" b="1" dirty="0">
              <a:latin typeface="Comic Sans MS" panose="030F0702030302020204" pitchFamily="66" charset="0"/>
            </a:endParaRP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</a:rPr>
              <a:t>Lernen für das Leben (</a:t>
            </a: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 Projekttag, Werkstatt, Coaching)</a:t>
            </a: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Sport  Gesunde Schule/Bewegung</a:t>
            </a:r>
          </a:p>
          <a:p>
            <a:pPr marL="571500" indent="-571500" algn="l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de-DE" sz="3300" b="1" dirty="0">
                <a:latin typeface="Comic Sans MS" panose="030F0702030302020204" pitchFamily="66" charset="0"/>
                <a:sym typeface="Wingdings" panose="05000000000000000000" pitchFamily="2" charset="2"/>
              </a:rPr>
              <a:t>Glück  Schulprogrammatisches Anliegen (Persönlichkeit stärken)</a:t>
            </a:r>
            <a:endParaRPr lang="de-DE" sz="3300" b="1" dirty="0">
              <a:latin typeface="Comic Sans MS" panose="030F0702030302020204" pitchFamily="66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139959" y="99359"/>
            <a:ext cx="11849878" cy="7643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39959" y="5781750"/>
            <a:ext cx="11849878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B</a:t>
            </a:r>
            <a:endParaRPr lang="de-DE" dirty="0"/>
          </a:p>
        </p:txBody>
      </p:sp>
      <p:pic>
        <p:nvPicPr>
          <p:cNvPr id="7" name="Grafik 6" descr="Ein Bild, das Schrift, Text, Grafiken, Design enthält.&#10;&#10;Automatisch generierte Beschreibung">
            <a:extLst>
              <a:ext uri="{FF2B5EF4-FFF2-40B4-BE49-F238E27FC236}">
                <a16:creationId xmlns:a16="http://schemas.microsoft.com/office/drawing/2014/main" id="{8B5B53FD-48D3-9E01-BE6D-29FBFD498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134" y="1260852"/>
            <a:ext cx="2866703" cy="12019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6AECD33-5028-9724-8647-CCB6F35C10C0}"/>
              </a:ext>
            </a:extLst>
          </p:cNvPr>
          <p:cNvSpPr txBox="1"/>
          <p:nvPr/>
        </p:nvSpPr>
        <p:spPr>
          <a:xfrm>
            <a:off x="139960" y="5227841"/>
            <a:ext cx="1184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Comic Sans MS" panose="030F0702030302020204" pitchFamily="66" charset="0"/>
              </a:rPr>
              <a:t>angelehnt an die 4 Säulen der </a:t>
            </a:r>
            <a:r>
              <a:rPr lang="de-DE" sz="1800" b="1" dirty="0" err="1">
                <a:latin typeface="Comic Sans MS" panose="030F0702030302020204" pitchFamily="66" charset="0"/>
              </a:rPr>
              <a:t>Unesco</a:t>
            </a:r>
            <a:r>
              <a:rPr lang="de-DE" sz="1800" b="1" dirty="0">
                <a:latin typeface="Comic Sans MS" panose="030F0702030302020204" pitchFamily="66" charset="0"/>
              </a:rPr>
              <a:t> für Unterrichtsorganisation und Lernprozesse im 21. Jahrhundert</a:t>
            </a:r>
          </a:p>
          <a:p>
            <a:r>
              <a:rPr lang="de-DE" sz="1800" b="1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66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098A1-E062-9896-302A-E579F7A7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78" y="1158949"/>
            <a:ext cx="10719373" cy="466897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latin typeface="Comic Sans MS" panose="030F0702030302020204" pitchFamily="66" charset="0"/>
              </a:rPr>
              <a:t>Vier Lern- und Arbeitsformate </a:t>
            </a:r>
          </a:p>
          <a:p>
            <a:pPr algn="l"/>
            <a:r>
              <a:rPr lang="de-DE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(zusätzlich Sport, Glück, AGs)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239697" y="99358"/>
            <a:ext cx="11759470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111967" y="5992439"/>
            <a:ext cx="11887200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/>
              <a:t>S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E5FF447-A7E8-FF80-8438-08310D9D7F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978586"/>
              </p:ext>
            </p:extLst>
          </p:nvPr>
        </p:nvGraphicFramePr>
        <p:xfrm>
          <a:off x="3336289" y="2566879"/>
          <a:ext cx="6139219" cy="287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Ein Bild, das Grün, Kreativität, Kunst enthält.&#10;&#10;Automatisch generierte Beschreibung">
            <a:extLst>
              <a:ext uri="{FF2B5EF4-FFF2-40B4-BE49-F238E27FC236}">
                <a16:creationId xmlns:a16="http://schemas.microsoft.com/office/drawing/2014/main" id="{D7D1BA80-1C63-441E-6AC9-167DA08E4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5261" y="4103710"/>
            <a:ext cx="1080241" cy="1211485"/>
          </a:xfrm>
          <a:prstGeom prst="rect">
            <a:avLst/>
          </a:prstGeom>
        </p:spPr>
      </p:pic>
      <p:pic>
        <p:nvPicPr>
          <p:cNvPr id="8" name="Grafik 7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E4574211-33DD-1A01-B588-F7F6FC2B48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555482" y="2962454"/>
            <a:ext cx="619798" cy="617226"/>
          </a:xfrm>
          <a:prstGeom prst="rect">
            <a:avLst/>
          </a:prstGeom>
        </p:spPr>
      </p:pic>
      <p:pic>
        <p:nvPicPr>
          <p:cNvPr id="9" name="Grafik 8" descr="Ein Bild, das Kreis, orange, Farbigkeit, Bernstein enthält.&#10;&#10;Automatisch generierte Beschreibung">
            <a:extLst>
              <a:ext uri="{FF2B5EF4-FFF2-40B4-BE49-F238E27FC236}">
                <a16:creationId xmlns:a16="http://schemas.microsoft.com/office/drawing/2014/main" id="{6A63B1BC-0C3C-3F3C-B07E-8F776F807A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87196" y="4181724"/>
            <a:ext cx="1056921" cy="1055456"/>
          </a:xfrm>
          <a:prstGeom prst="rect">
            <a:avLst/>
          </a:prstGeom>
        </p:spPr>
      </p:pic>
      <p:pic>
        <p:nvPicPr>
          <p:cNvPr id="10" name="Grafik 9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719F6FC-3D9D-68B4-27BB-AA54CC295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505757" y="3120387"/>
            <a:ext cx="619798" cy="61722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467A75E-FE2B-4E57-B9BF-DCABDD9F206E}"/>
              </a:ext>
            </a:extLst>
          </p:cNvPr>
          <p:cNvSpPr/>
          <p:nvPr/>
        </p:nvSpPr>
        <p:spPr>
          <a:xfrm>
            <a:off x="6066120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44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6F4B4-2508-FEEC-DB18-62DA1D704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938" y="1450789"/>
            <a:ext cx="9126897" cy="1655762"/>
          </a:xfrm>
        </p:spPr>
        <p:txBody>
          <a:bodyPr>
            <a:normAutofit/>
          </a:bodyPr>
          <a:lstStyle/>
          <a:p>
            <a:r>
              <a:rPr lang="de-DE" i="1" dirty="0"/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5134C2-69DC-4BC7-9A1E-6C1A760CE140}"/>
              </a:ext>
            </a:extLst>
          </p:cNvPr>
          <p:cNvSpPr/>
          <p:nvPr/>
        </p:nvSpPr>
        <p:spPr>
          <a:xfrm>
            <a:off x="65314" y="118535"/>
            <a:ext cx="11971176" cy="766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E641287-8A85-9B7F-67CB-379BD363130E}"/>
              </a:ext>
            </a:extLst>
          </p:cNvPr>
          <p:cNvSpPr/>
          <p:nvPr/>
        </p:nvSpPr>
        <p:spPr>
          <a:xfrm>
            <a:off x="65314" y="5781750"/>
            <a:ext cx="11971176" cy="7662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/>
              <a:t>S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6B5E6B1-1C39-55C6-2891-139733A98DBA}"/>
              </a:ext>
            </a:extLst>
          </p:cNvPr>
          <p:cNvGrpSpPr/>
          <p:nvPr/>
        </p:nvGrpSpPr>
        <p:grpSpPr>
          <a:xfrm>
            <a:off x="2173255" y="1225118"/>
            <a:ext cx="7929533" cy="4473933"/>
            <a:chOff x="3076913" y="1116912"/>
            <a:chExt cx="6077762" cy="4173421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9B83EA11-6437-DFCE-7EAD-8135C0269217}"/>
                </a:ext>
              </a:extLst>
            </p:cNvPr>
            <p:cNvSpPr/>
            <p:nvPr/>
          </p:nvSpPr>
          <p:spPr>
            <a:xfrm>
              <a:off x="3082688" y="1116913"/>
              <a:ext cx="2977255" cy="2158458"/>
            </a:xfrm>
            <a:custGeom>
              <a:avLst/>
              <a:gdLst>
                <a:gd name="connsiteX0" fmla="*/ 0 w 1364765"/>
                <a:gd name="connsiteY0" fmla="*/ 0 h 3024962"/>
                <a:gd name="connsiteX1" fmla="*/ 1137300 w 1364765"/>
                <a:gd name="connsiteY1" fmla="*/ 0 h 3024962"/>
                <a:gd name="connsiteX2" fmla="*/ 1364765 w 1364765"/>
                <a:gd name="connsiteY2" fmla="*/ 227465 h 3024962"/>
                <a:gd name="connsiteX3" fmla="*/ 1364765 w 1364765"/>
                <a:gd name="connsiteY3" fmla="*/ 3024962 h 3024962"/>
                <a:gd name="connsiteX4" fmla="*/ 0 w 1364765"/>
                <a:gd name="connsiteY4" fmla="*/ 3024962 h 3024962"/>
                <a:gd name="connsiteX5" fmla="*/ 0 w 1364765"/>
                <a:gd name="connsiteY5" fmla="*/ 0 h 302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765" h="3024962">
                  <a:moveTo>
                    <a:pt x="0" y="3024961"/>
                  </a:moveTo>
                  <a:lnTo>
                    <a:pt x="0" y="504170"/>
                  </a:lnTo>
                  <a:cubicBezTo>
                    <a:pt x="0" y="225726"/>
                    <a:pt x="45947" y="1"/>
                    <a:pt x="102625" y="1"/>
                  </a:cubicBezTo>
                  <a:lnTo>
                    <a:pt x="1364765" y="1"/>
                  </a:lnTo>
                  <a:lnTo>
                    <a:pt x="1364765" y="3024961"/>
                  </a:lnTo>
                  <a:lnTo>
                    <a:pt x="0" y="302496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7" rIns="170689" bIns="511881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b="1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dirty="0">
                  <a:latin typeface="Comic Sans MS" panose="030F0702030302020204" pitchFamily="66" charset="0"/>
                </a:rPr>
                <a:t>Lernbüros (D, M, E)</a:t>
              </a:r>
              <a:endParaRPr lang="de-DE" sz="2000" kern="1200" dirty="0">
                <a:latin typeface="Comic Sans MS" panose="030F0702030302020204" pitchFamily="66" charset="0"/>
              </a:endParaRP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dirty="0">
                  <a:latin typeface="Comic Sans MS" panose="030F0702030302020204" pitchFamily="66" charset="0"/>
                </a:rPr>
                <a:t>- bei den Fachlehrer*innen</a:t>
              </a:r>
              <a:endParaRPr lang="de-DE" kern="1200" dirty="0">
                <a:latin typeface="Comic Sans MS" panose="030F0702030302020204" pitchFamily="66" charset="0"/>
              </a:endParaRP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dirty="0">
                  <a:latin typeface="Comic Sans MS" panose="030F0702030302020204" pitchFamily="66" charset="0"/>
                </a:rPr>
                <a:t>- Logbucheintrag der Themen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im Klassenzimmer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D717E6-1263-7680-F52C-A58DDCBD8FB3}"/>
                </a:ext>
              </a:extLst>
            </p:cNvPr>
            <p:cNvSpPr/>
            <p:nvPr/>
          </p:nvSpPr>
          <p:spPr>
            <a:xfrm>
              <a:off x="6048392" y="1116912"/>
              <a:ext cx="3059445" cy="2132418"/>
            </a:xfrm>
            <a:custGeom>
              <a:avLst/>
              <a:gdLst>
                <a:gd name="connsiteX0" fmla="*/ 0 w 3116649"/>
                <a:gd name="connsiteY0" fmla="*/ 0 h 1364765"/>
                <a:gd name="connsiteX1" fmla="*/ 2889184 w 3116649"/>
                <a:gd name="connsiteY1" fmla="*/ 0 h 1364765"/>
                <a:gd name="connsiteX2" fmla="*/ 3116649 w 3116649"/>
                <a:gd name="connsiteY2" fmla="*/ 227465 h 1364765"/>
                <a:gd name="connsiteX3" fmla="*/ 3116649 w 3116649"/>
                <a:gd name="connsiteY3" fmla="*/ 1364765 h 1364765"/>
                <a:gd name="connsiteX4" fmla="*/ 0 w 3116649"/>
                <a:gd name="connsiteY4" fmla="*/ 1364765 h 1364765"/>
                <a:gd name="connsiteX5" fmla="*/ 0 w 3116649"/>
                <a:gd name="connsiteY5" fmla="*/ 0 h 136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6649" h="1364765">
                  <a:moveTo>
                    <a:pt x="0" y="0"/>
                  </a:moveTo>
                  <a:lnTo>
                    <a:pt x="2889184" y="0"/>
                  </a:lnTo>
                  <a:cubicBezTo>
                    <a:pt x="3014809" y="0"/>
                    <a:pt x="3116649" y="101840"/>
                    <a:pt x="3116649" y="227465"/>
                  </a:cubicBezTo>
                  <a:lnTo>
                    <a:pt x="3116649" y="1364765"/>
                  </a:lnTo>
                  <a:lnTo>
                    <a:pt x="0" y="13647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511880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000" b="1" kern="1200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Werkstätten</a:t>
              </a:r>
              <a:r>
                <a:rPr lang="de-DE" sz="2000" kern="1200" dirty="0">
                  <a:latin typeface="Comic Sans MS" panose="030F0702030302020204" pitchFamily="66" charset="0"/>
                </a:rPr>
                <a:t>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b="1" i="1" dirty="0">
                  <a:latin typeface="Comic Sans MS" panose="030F0702030302020204" pitchFamily="66" charset="0"/>
                </a:rPr>
                <a:t>Beispiel: Gesellschaft und Vielfalt; Baustein 2 Kinder dieser Welt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dirty="0">
                  <a:latin typeface="Comic Sans MS" panose="030F0702030302020204" pitchFamily="66" charset="0"/>
                </a:rPr>
                <a:t>Themen: Rechte, Armut, Ursachen (GL UK 1, PPL SK 1) </a:t>
              </a:r>
              <a:endParaRPr lang="de-DE" sz="2000" kern="12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090A421-13A9-1243-41C6-332DE883D2D9}"/>
                </a:ext>
              </a:extLst>
            </p:cNvPr>
            <p:cNvSpPr/>
            <p:nvPr/>
          </p:nvSpPr>
          <p:spPr>
            <a:xfrm>
              <a:off x="3076913" y="3232442"/>
              <a:ext cx="2977256" cy="2057891"/>
            </a:xfrm>
            <a:custGeom>
              <a:avLst/>
              <a:gdLst>
                <a:gd name="connsiteX0" fmla="*/ 0 w 3024962"/>
                <a:gd name="connsiteY0" fmla="*/ 0 h 1364765"/>
                <a:gd name="connsiteX1" fmla="*/ 2797497 w 3024962"/>
                <a:gd name="connsiteY1" fmla="*/ 0 h 1364765"/>
                <a:gd name="connsiteX2" fmla="*/ 3024962 w 3024962"/>
                <a:gd name="connsiteY2" fmla="*/ 227465 h 1364765"/>
                <a:gd name="connsiteX3" fmla="*/ 3024962 w 3024962"/>
                <a:gd name="connsiteY3" fmla="*/ 1364765 h 1364765"/>
                <a:gd name="connsiteX4" fmla="*/ 0 w 3024962"/>
                <a:gd name="connsiteY4" fmla="*/ 1364765 h 1364765"/>
                <a:gd name="connsiteX5" fmla="*/ 0 w 3024962"/>
                <a:gd name="connsiteY5" fmla="*/ 0 h 136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24962" h="1364765">
                  <a:moveTo>
                    <a:pt x="3024962" y="1364764"/>
                  </a:moveTo>
                  <a:lnTo>
                    <a:pt x="227465" y="1364764"/>
                  </a:lnTo>
                  <a:cubicBezTo>
                    <a:pt x="101840" y="1364764"/>
                    <a:pt x="0" y="1262924"/>
                    <a:pt x="0" y="1137299"/>
                  </a:cubicBezTo>
                  <a:lnTo>
                    <a:pt x="0" y="1"/>
                  </a:lnTo>
                  <a:lnTo>
                    <a:pt x="3024962" y="1"/>
                  </a:lnTo>
                  <a:lnTo>
                    <a:pt x="3024962" y="1364764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11880" rIns="170689" bIns="170689" numCol="1" spcCol="1270" anchor="ctr" anchorCtr="0">
              <a:noAutofit/>
            </a:bodyPr>
            <a:lstStyle/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2000" b="1" kern="1200" dirty="0"/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Lernen im Projekt/</a:t>
              </a:r>
              <a:r>
                <a:rPr lang="de-DE" sz="2000" b="1" kern="1200" dirty="0" err="1">
                  <a:latin typeface="Comic Sans MS" panose="030F0702030302020204" pitchFamily="66" charset="0"/>
                </a:rPr>
                <a:t>FreiDay</a:t>
              </a:r>
              <a:r>
                <a:rPr lang="de-DE" sz="2000" b="1" kern="1200" dirty="0">
                  <a:latin typeface="Comic Sans MS" panose="030F0702030302020204" pitchFamily="66" charset="0"/>
                </a:rPr>
                <a:t> </a:t>
              </a:r>
              <a:r>
                <a:rPr lang="de-DE" sz="2000" kern="1200" dirty="0">
                  <a:latin typeface="Comic Sans MS" panose="030F0702030302020204" pitchFamily="66" charset="0"/>
                </a:rPr>
                <a:t>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(NW, GL, </a:t>
              </a:r>
              <a:r>
                <a:rPr lang="de-DE" sz="2000" kern="1200" dirty="0" err="1">
                  <a:latin typeface="Comic Sans MS" panose="030F0702030302020204" pitchFamily="66" charset="0"/>
                </a:rPr>
                <a:t>Ku</a:t>
              </a:r>
              <a:r>
                <a:rPr lang="de-DE" sz="2000" kern="1200" dirty="0">
                  <a:latin typeface="Comic Sans MS" panose="030F0702030302020204" pitchFamily="66" charset="0"/>
                </a:rPr>
                <a:t>, Mu, </a:t>
              </a:r>
              <a:r>
                <a:rPr lang="de-DE" sz="2000" dirty="0">
                  <a:latin typeface="Comic Sans MS" panose="030F0702030302020204" pitchFamily="66" charset="0"/>
                </a:rPr>
                <a:t>…</a:t>
              </a:r>
              <a:r>
                <a:rPr lang="de-DE" sz="2000" kern="1200" dirty="0">
                  <a:latin typeface="Comic Sans MS" panose="030F0702030302020204" pitchFamily="66" charset="0"/>
                </a:rPr>
                <a:t>): 17 SDGs, Beispiel: SDG 7: Nachhaltiger Konsum und Produktion – Landwirtschaft vor Ort, </a:t>
              </a:r>
              <a:r>
                <a:rPr lang="de-DE" kern="1200" dirty="0">
                  <a:latin typeface="Comic Sans MS" panose="030F0702030302020204" pitchFamily="66" charset="0"/>
                </a:rPr>
                <a:t>Klima im Kleinen/Stadt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/>
                <a:t> </a:t>
              </a: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9C8CF70-D9B7-FB71-7FB8-F49A947473B6}"/>
                </a:ext>
              </a:extLst>
            </p:cNvPr>
            <p:cNvSpPr/>
            <p:nvPr/>
          </p:nvSpPr>
          <p:spPr>
            <a:xfrm>
              <a:off x="6048391" y="3249329"/>
              <a:ext cx="3106284" cy="2041004"/>
            </a:xfrm>
            <a:custGeom>
              <a:avLst/>
              <a:gdLst>
                <a:gd name="connsiteX0" fmla="*/ 0 w 1364765"/>
                <a:gd name="connsiteY0" fmla="*/ 0 h 3208305"/>
                <a:gd name="connsiteX1" fmla="*/ 1137300 w 1364765"/>
                <a:gd name="connsiteY1" fmla="*/ 0 h 3208305"/>
                <a:gd name="connsiteX2" fmla="*/ 1364765 w 1364765"/>
                <a:gd name="connsiteY2" fmla="*/ 227465 h 3208305"/>
                <a:gd name="connsiteX3" fmla="*/ 1364765 w 1364765"/>
                <a:gd name="connsiteY3" fmla="*/ 3208305 h 3208305"/>
                <a:gd name="connsiteX4" fmla="*/ 0 w 1364765"/>
                <a:gd name="connsiteY4" fmla="*/ 3208305 h 3208305"/>
                <a:gd name="connsiteX5" fmla="*/ 0 w 1364765"/>
                <a:gd name="connsiteY5" fmla="*/ 0 h 320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765" h="3208305">
                  <a:moveTo>
                    <a:pt x="1364765" y="1"/>
                  </a:moveTo>
                  <a:lnTo>
                    <a:pt x="1364765" y="2673577"/>
                  </a:lnTo>
                  <a:cubicBezTo>
                    <a:pt x="1364765" y="2968897"/>
                    <a:pt x="1321444" y="3208304"/>
                    <a:pt x="1268005" y="3208304"/>
                  </a:cubicBezTo>
                  <a:lnTo>
                    <a:pt x="0" y="3208304"/>
                  </a:lnTo>
                  <a:lnTo>
                    <a:pt x="0" y="1"/>
                  </a:lnTo>
                  <a:lnTo>
                    <a:pt x="1364765" y="1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511880" rIns="170688" bIns="170688" numCol="1" spcCol="1270" anchor="t" anchorCtr="0">
              <a:noAutofit/>
            </a:bodyPr>
            <a:lstStyle/>
            <a:p>
              <a:pPr marL="0" lvl="0" indent="0" defTabSz="10668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1" kern="1200" dirty="0">
                  <a:latin typeface="Comic Sans MS" panose="030F0702030302020204" pitchFamily="66" charset="0"/>
                </a:rPr>
                <a:t>Lernberatung/Feedback 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Feste Beratungsstunden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dirty="0">
                  <a:latin typeface="Comic Sans MS" panose="030F0702030302020204" pitchFamily="66" charset="0"/>
                </a:rPr>
                <a:t>- </a:t>
              </a:r>
              <a:r>
                <a:rPr lang="de-DE" sz="2000" kern="1200" dirty="0">
                  <a:latin typeface="Comic Sans MS" panose="030F0702030302020204" pitchFamily="66" charset="0"/>
                </a:rPr>
                <a:t>Ziele setzen</a:t>
              </a:r>
            </a:p>
            <a:p>
              <a:pPr marL="0" lvl="0" indent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omic Sans MS" panose="030F0702030302020204" pitchFamily="66" charset="0"/>
                </a:rPr>
                <a:t>- Lernprozess reflektieren</a:t>
              </a:r>
            </a:p>
          </p:txBody>
        </p:sp>
      </p:grpSp>
      <p:pic>
        <p:nvPicPr>
          <p:cNvPr id="6" name="Grafik 5" descr="Ein Bild, das Kreis, orange, Farbigkeit, Bernstein enthält.&#10;&#10;Automatisch generierte Beschreibung">
            <a:extLst>
              <a:ext uri="{FF2B5EF4-FFF2-40B4-BE49-F238E27FC236}">
                <a16:creationId xmlns:a16="http://schemas.microsoft.com/office/drawing/2014/main" id="{688F0960-C390-4AF3-F4B7-1C41AB527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36635" y="3851827"/>
            <a:ext cx="1056921" cy="1055456"/>
          </a:xfrm>
          <a:prstGeom prst="rect">
            <a:avLst/>
          </a:prstGeom>
        </p:spPr>
      </p:pic>
      <p:pic>
        <p:nvPicPr>
          <p:cNvPr id="12" name="Grafik 11" descr="Ein Bild, das Grün, Kreativität, Kunst enthält.&#10;&#10;Automatisch generierte Beschreibung">
            <a:extLst>
              <a:ext uri="{FF2B5EF4-FFF2-40B4-BE49-F238E27FC236}">
                <a16:creationId xmlns:a16="http://schemas.microsoft.com/office/drawing/2014/main" id="{4D263CFB-AC4B-75B1-8563-EA15342C8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608" y="3773813"/>
            <a:ext cx="1080241" cy="1211485"/>
          </a:xfrm>
          <a:prstGeom prst="rect">
            <a:avLst/>
          </a:prstGeom>
        </p:spPr>
      </p:pic>
      <p:pic>
        <p:nvPicPr>
          <p:cNvPr id="15" name="Grafik 14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49F1275-B32C-78E5-8FB2-850DEE6572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6830" y="2474430"/>
            <a:ext cx="619798" cy="617226"/>
          </a:xfrm>
          <a:prstGeom prst="rect">
            <a:avLst/>
          </a:prstGeom>
        </p:spPr>
      </p:pic>
      <p:pic>
        <p:nvPicPr>
          <p:cNvPr id="16" name="Grafik 15" descr="Ein Bild, das Symbol enthält.&#10;&#10;Automatisch generierte Beschreibung">
            <a:extLst>
              <a:ext uri="{FF2B5EF4-FFF2-40B4-BE49-F238E27FC236}">
                <a16:creationId xmlns:a16="http://schemas.microsoft.com/office/drawing/2014/main" id="{225390FE-D83C-F1E7-E2B4-84F0762AEC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736037" y="2455350"/>
            <a:ext cx="658115" cy="6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6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Breitbild</PresentationFormat>
  <Paragraphs>296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Microsoft YaHei</vt:lpstr>
      <vt:lpstr>Arial</vt:lpstr>
      <vt:lpstr>Calibri</vt:lpstr>
      <vt:lpstr>Calibri Light</vt:lpstr>
      <vt:lpstr>Comic Sans MS</vt:lpstr>
      <vt:lpstr>Times New Roman</vt:lpstr>
      <vt:lpstr>Wingdings</vt:lpstr>
      <vt:lpstr>Office</vt:lpstr>
      <vt:lpstr>Herzlich willkommen zum Informationsabend</vt:lpstr>
      <vt:lpstr> </vt:lpstr>
      <vt:lpstr>1. Wir stellen uns vor: Kommissarisches Schulleitungsteam</vt:lpstr>
      <vt:lpstr> </vt:lpstr>
      <vt:lpstr> </vt:lpstr>
      <vt:lpstr> </vt:lpstr>
      <vt:lpstr> </vt:lpstr>
      <vt:lpstr> </vt:lpstr>
      <vt:lpstr> </vt:lpstr>
      <vt:lpstr> </vt:lpstr>
      <vt:lpstr>PowerPoint-Präsentation</vt:lpstr>
      <vt:lpstr>3. Interim und Neubau</vt:lpstr>
      <vt:lpstr>Neues Schulgebäude</vt:lpstr>
      <vt:lpstr>Neues Schulgebäude</vt:lpstr>
      <vt:lpstr>Neues Schulgebäude</vt:lpstr>
      <vt:lpstr>Neues Schulgebäude</vt:lpstr>
      <vt:lpstr>Cluster im neuen Gebäude</vt:lpstr>
      <vt:lpstr> </vt:lpstr>
      <vt:lpstr> </vt:lpstr>
      <vt:lpstr>4. Anmeldegespräche- bitte bringen Sie Ihr Kind mit und diese Unterlagen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</dc:title>
  <dc:creator>Birgit Specht-Selle</dc:creator>
  <cp:lastModifiedBy>specht-selle</cp:lastModifiedBy>
  <cp:revision>84</cp:revision>
  <cp:lastPrinted>2024-10-31T11:35:04Z</cp:lastPrinted>
  <dcterms:created xsi:type="dcterms:W3CDTF">2023-11-08T09:38:45Z</dcterms:created>
  <dcterms:modified xsi:type="dcterms:W3CDTF">2024-11-25T05:34:18Z</dcterms:modified>
</cp:coreProperties>
</file>